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handoutMasterIdLst>
    <p:handoutMasterId r:id="rId25"/>
  </p:handoutMasterIdLst>
  <p:sldIdLst>
    <p:sldId id="257" r:id="rId2"/>
    <p:sldId id="300" r:id="rId3"/>
    <p:sldId id="302" r:id="rId4"/>
    <p:sldId id="303" r:id="rId5"/>
    <p:sldId id="292" r:id="rId6"/>
    <p:sldId id="281" r:id="rId7"/>
    <p:sldId id="293" r:id="rId8"/>
    <p:sldId id="294" r:id="rId9"/>
    <p:sldId id="297" r:id="rId10"/>
    <p:sldId id="295" r:id="rId11"/>
    <p:sldId id="282" r:id="rId12"/>
    <p:sldId id="283" r:id="rId13"/>
    <p:sldId id="298" r:id="rId14"/>
    <p:sldId id="284" r:id="rId15"/>
    <p:sldId id="274" r:id="rId16"/>
    <p:sldId id="285" r:id="rId17"/>
    <p:sldId id="287" r:id="rId18"/>
    <p:sldId id="299" r:id="rId19"/>
    <p:sldId id="275" r:id="rId20"/>
    <p:sldId id="288" r:id="rId21"/>
    <p:sldId id="289" r:id="rId22"/>
    <p:sldId id="290" r:id="rId23"/>
    <p:sldId id="304" r:id="rId24"/>
  </p:sldIdLst>
  <p:sldSz cx="9144000" cy="6858000" type="screen4x3"/>
  <p:notesSz cx="6797675" cy="9926638"/>
  <p:embeddedFontLst>
    <p:embeddedFont>
      <p:font typeface="Calibri" panose="020F0502020204030204" pitchFamily="34" charset="0"/>
      <p:regular r:id="rId26"/>
      <p:bold r:id="rId27"/>
      <p:italic r:id="rId28"/>
      <p:boldItalic r:id="rId29"/>
    </p:embeddedFont>
    <p:embeddedFont>
      <p:font typeface="Rockwell" panose="02060603020205020403" pitchFamily="18" charset="0"/>
      <p:regular r:id="rId30"/>
      <p:bold r:id="rId31"/>
      <p:italic r:id="rId32"/>
      <p:boldItalic r:id="rId33"/>
    </p:embeddedFont>
    <p:embeddedFont>
      <p:font typeface="Rockwell Condensed" panose="02060603050405020104" pitchFamily="18" charset="0"/>
      <p:regular r:id="rId34"/>
      <p:bold r:id="rId35"/>
    </p:embeddedFont>
    <p:embeddedFont>
      <p:font typeface="Tuffy" panose="020B0603060100000000"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
          <p15:clr>
            <a:srgbClr val="A4A3A4"/>
          </p15:clr>
        </p15:guide>
        <p15:guide id="2" pos="3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showGuides="1">
      <p:cViewPr varScale="1">
        <p:scale>
          <a:sx n="83" d="100"/>
          <a:sy n="83" d="100"/>
        </p:scale>
        <p:origin x="1358" y="72"/>
      </p:cViewPr>
      <p:guideLst>
        <p:guide orient="horz" pos="73"/>
        <p:guide pos="3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FFE1A7F-6165-436E-AFC5-AE1F7009117C}" type="datetimeFigureOut">
              <a:rPr lang="en-GB" smtClean="0"/>
              <a:t>09/12/2024</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58EF550-8D46-42BF-950E-B4217B86C1E1}" type="slidenum">
              <a:rPr lang="en-GB" smtClean="0"/>
              <a:t>‹#›</a:t>
            </a:fld>
            <a:endParaRPr lang="en-GB" dirty="0"/>
          </a:p>
        </p:txBody>
      </p:sp>
    </p:spTree>
    <p:extLst>
      <p:ext uri="{BB962C8B-B14F-4D97-AF65-F5344CB8AC3E}">
        <p14:creationId xmlns:p14="http://schemas.microsoft.com/office/powerpoint/2010/main" val="29086632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71504E7-7164-9146-9EC4-10CA943EFDC3}" type="datetimeFigureOut">
              <a:rPr lang="en-GB" smtClean="0"/>
              <a:pPr>
                <a:defRPr/>
              </a:pPr>
              <a:t>09/12/2024</a:t>
            </a:fld>
            <a:endParaRPr lang="en-GB" dirty="0"/>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GB"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A3731B77-0C9B-8B4E-8E25-19D1D39D6063}" type="slidenum">
              <a:rPr lang="en-GB" altLang="en-US" smtClean="0"/>
              <a:pPr/>
              <a:t>‹#›</a:t>
            </a:fld>
            <a:endParaRPr lang="en-GB" altLang="en-US" dirty="0"/>
          </a:p>
        </p:txBody>
      </p:sp>
    </p:spTree>
    <p:extLst>
      <p:ext uri="{BB962C8B-B14F-4D97-AF65-F5344CB8AC3E}">
        <p14:creationId xmlns:p14="http://schemas.microsoft.com/office/powerpoint/2010/main" val="123071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12EBDED-2644-E24C-ACDC-2E492662112B}" type="datetimeFigureOut">
              <a:rPr lang="en-GB" smtClean="0"/>
              <a:pPr>
                <a:defRPr/>
              </a:pPr>
              <a:t>09/12/2024</a:t>
            </a:fld>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fld id="{1FEAAC85-E9E8-1B41-A856-3C2BC9D82ADD}" type="slidenum">
              <a:rPr lang="en-GB" altLang="en-US" smtClean="0"/>
              <a:pPr/>
              <a:t>‹#›</a:t>
            </a:fld>
            <a:endParaRPr lang="en-GB" altLang="en-US" dirty="0"/>
          </a:p>
        </p:txBody>
      </p:sp>
    </p:spTree>
    <p:extLst>
      <p:ext uri="{BB962C8B-B14F-4D97-AF65-F5344CB8AC3E}">
        <p14:creationId xmlns:p14="http://schemas.microsoft.com/office/powerpoint/2010/main" val="233128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3BFB94F-1288-FB4D-BEEA-71519ED2F137}" type="datetimeFigureOut">
              <a:rPr lang="en-GB" smtClean="0"/>
              <a:pPr>
                <a:defRPr/>
              </a:pPr>
              <a:t>09/12/2024</a:t>
            </a:fld>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fld id="{4E47C172-5582-E944-BDFD-32023CE85D92}" type="slidenum">
              <a:rPr lang="en-GB" altLang="en-US" smtClean="0"/>
              <a:pPr/>
              <a:t>‹#›</a:t>
            </a:fld>
            <a:endParaRPr lang="en-GB" altLang="en-US" dirty="0"/>
          </a:p>
        </p:txBody>
      </p:sp>
    </p:spTree>
    <p:extLst>
      <p:ext uri="{BB962C8B-B14F-4D97-AF65-F5344CB8AC3E}">
        <p14:creationId xmlns:p14="http://schemas.microsoft.com/office/powerpoint/2010/main" val="412775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73D50EE-726A-9F42-B47A-A758B5ED2B97}" type="datetimeFigureOut">
              <a:rPr lang="en-GB" smtClean="0"/>
              <a:pPr>
                <a:defRPr/>
              </a:pPr>
              <a:t>09/12/2024</a:t>
            </a:fld>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fld id="{6CEC0DE7-4FEE-0240-81D9-8D76F4444FBF}" type="slidenum">
              <a:rPr lang="en-GB" altLang="en-US" smtClean="0"/>
              <a:pPr/>
              <a:t>‹#›</a:t>
            </a:fld>
            <a:endParaRPr lang="en-GB" altLang="en-US" dirty="0"/>
          </a:p>
        </p:txBody>
      </p:sp>
    </p:spTree>
    <p:extLst>
      <p:ext uri="{BB962C8B-B14F-4D97-AF65-F5344CB8AC3E}">
        <p14:creationId xmlns:p14="http://schemas.microsoft.com/office/powerpoint/2010/main" val="220611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fld id="{030BA722-62EE-A049-98ED-D0400F830B73}" type="datetimeFigureOut">
              <a:rPr lang="en-GB" smtClean="0"/>
              <a:pPr>
                <a:defRPr/>
              </a:pPr>
              <a:t>09/12/2024</a:t>
            </a:fld>
            <a:endParaRPr lang="en-GB"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GB"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4856543-6ABB-E943-913F-3CE07AA51836}" type="slidenum">
              <a:rPr lang="en-GB" altLang="en-US" smtClean="0"/>
              <a:pPr/>
              <a:t>‹#›</a:t>
            </a:fld>
            <a:endParaRPr lang="en-GB" altLang="en-US" dirty="0"/>
          </a:p>
        </p:txBody>
      </p:sp>
    </p:spTree>
    <p:extLst>
      <p:ext uri="{BB962C8B-B14F-4D97-AF65-F5344CB8AC3E}">
        <p14:creationId xmlns:p14="http://schemas.microsoft.com/office/powerpoint/2010/main" val="105794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03391C9-C0F0-BD4A-B8DC-A316DEFD81E0}" type="datetimeFigureOut">
              <a:rPr lang="en-GB" smtClean="0"/>
              <a:pPr>
                <a:defRPr/>
              </a:pPr>
              <a:t>09/12/2024</a:t>
            </a:fld>
            <a:endParaRPr lang="en-GB" dirty="0"/>
          </a:p>
        </p:txBody>
      </p:sp>
      <p:sp>
        <p:nvSpPr>
          <p:cNvPr id="6" name="Footer Placeholder 5"/>
          <p:cNvSpPr>
            <a:spLocks noGrp="1"/>
          </p:cNvSpPr>
          <p:nvPr>
            <p:ph type="ftr" sz="quarter" idx="11"/>
          </p:nvPr>
        </p:nvSpPr>
        <p:spPr/>
        <p:txBody>
          <a:bodyPr/>
          <a:lstStyle/>
          <a:p>
            <a:pPr>
              <a:defRPr/>
            </a:pPr>
            <a:endParaRPr lang="en-GB" dirty="0"/>
          </a:p>
        </p:txBody>
      </p:sp>
      <p:sp>
        <p:nvSpPr>
          <p:cNvPr id="7" name="Slide Number Placeholder 6"/>
          <p:cNvSpPr>
            <a:spLocks noGrp="1"/>
          </p:cNvSpPr>
          <p:nvPr>
            <p:ph type="sldNum" sz="quarter" idx="12"/>
          </p:nvPr>
        </p:nvSpPr>
        <p:spPr/>
        <p:txBody>
          <a:bodyPr/>
          <a:lstStyle/>
          <a:p>
            <a:fld id="{0F6B3520-A971-A84D-8598-FC4165EF00E7}" type="slidenum">
              <a:rPr lang="en-GB" altLang="en-US" smtClean="0"/>
              <a:pPr/>
              <a:t>‹#›</a:t>
            </a:fld>
            <a:endParaRPr lang="en-GB" altLang="en-US" dirty="0"/>
          </a:p>
        </p:txBody>
      </p:sp>
    </p:spTree>
    <p:extLst>
      <p:ext uri="{BB962C8B-B14F-4D97-AF65-F5344CB8AC3E}">
        <p14:creationId xmlns:p14="http://schemas.microsoft.com/office/powerpoint/2010/main" val="378564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403A3A23-FE3C-6C44-9F60-B581FCAB40E0}" type="datetimeFigureOut">
              <a:rPr lang="en-GB" smtClean="0"/>
              <a:pPr>
                <a:defRPr/>
              </a:pPr>
              <a:t>09/12/2024</a:t>
            </a:fld>
            <a:endParaRPr lang="en-GB" dirty="0"/>
          </a:p>
        </p:txBody>
      </p:sp>
      <p:sp>
        <p:nvSpPr>
          <p:cNvPr id="8" name="Footer Placeholder 7"/>
          <p:cNvSpPr>
            <a:spLocks noGrp="1"/>
          </p:cNvSpPr>
          <p:nvPr>
            <p:ph type="ftr" sz="quarter" idx="11"/>
          </p:nvPr>
        </p:nvSpPr>
        <p:spPr/>
        <p:txBody>
          <a:bodyPr/>
          <a:lstStyle/>
          <a:p>
            <a:pPr>
              <a:defRPr/>
            </a:pPr>
            <a:endParaRPr lang="en-GB" dirty="0"/>
          </a:p>
        </p:txBody>
      </p:sp>
      <p:sp>
        <p:nvSpPr>
          <p:cNvPr id="9" name="Slide Number Placeholder 8"/>
          <p:cNvSpPr>
            <a:spLocks noGrp="1"/>
          </p:cNvSpPr>
          <p:nvPr>
            <p:ph type="sldNum" sz="quarter" idx="12"/>
          </p:nvPr>
        </p:nvSpPr>
        <p:spPr/>
        <p:txBody>
          <a:bodyPr/>
          <a:lstStyle/>
          <a:p>
            <a:fld id="{E5AE71EC-1386-7A46-9A68-E9E297E07239}" type="slidenum">
              <a:rPr lang="en-GB" altLang="en-US" smtClean="0"/>
              <a:pPr/>
              <a:t>‹#›</a:t>
            </a:fld>
            <a:endParaRPr lang="en-GB" altLang="en-US" dirty="0"/>
          </a:p>
        </p:txBody>
      </p:sp>
    </p:spTree>
    <p:extLst>
      <p:ext uri="{BB962C8B-B14F-4D97-AF65-F5344CB8AC3E}">
        <p14:creationId xmlns:p14="http://schemas.microsoft.com/office/powerpoint/2010/main" val="317586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73EF4F01-E4D6-1448-9251-722A52955C8E}" type="datetimeFigureOut">
              <a:rPr lang="en-GB" smtClean="0"/>
              <a:pPr>
                <a:defRPr/>
              </a:pPr>
              <a:t>09/12/2024</a:t>
            </a:fld>
            <a:endParaRPr lang="en-GB"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GB" dirty="0"/>
          </a:p>
        </p:txBody>
      </p:sp>
      <p:sp>
        <p:nvSpPr>
          <p:cNvPr id="5" name="Slide Number Placeholder 4"/>
          <p:cNvSpPr>
            <a:spLocks noGrp="1"/>
          </p:cNvSpPr>
          <p:nvPr>
            <p:ph type="sldNum" sz="quarter" idx="12"/>
          </p:nvPr>
        </p:nvSpPr>
        <p:spPr/>
        <p:txBody>
          <a:bodyPr/>
          <a:lstStyle/>
          <a:p>
            <a:fld id="{B15295CC-40BF-7346-9723-3571FF1EC2AA}" type="slidenum">
              <a:rPr lang="en-GB" altLang="en-US" smtClean="0"/>
              <a:pPr/>
              <a:t>‹#›</a:t>
            </a:fld>
            <a:endParaRPr lang="en-GB" altLang="en-US" dirty="0"/>
          </a:p>
        </p:txBody>
      </p:sp>
    </p:spTree>
    <p:extLst>
      <p:ext uri="{BB962C8B-B14F-4D97-AF65-F5344CB8AC3E}">
        <p14:creationId xmlns:p14="http://schemas.microsoft.com/office/powerpoint/2010/main" val="1174547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22E853A-B2F1-644A-B7CE-CAE09A81D6BD}" type="datetimeFigureOut">
              <a:rPr lang="en-GB" smtClean="0"/>
              <a:pPr>
                <a:defRPr/>
              </a:pPr>
              <a:t>09/12/2024</a:t>
            </a:fld>
            <a:endParaRPr lang="en-GB" dirty="0"/>
          </a:p>
        </p:txBody>
      </p:sp>
      <p:sp>
        <p:nvSpPr>
          <p:cNvPr id="3" name="Footer Placeholder 2"/>
          <p:cNvSpPr>
            <a:spLocks noGrp="1"/>
          </p:cNvSpPr>
          <p:nvPr>
            <p:ph type="ftr" sz="quarter" idx="11"/>
          </p:nvPr>
        </p:nvSpPr>
        <p:spPr/>
        <p:txBody>
          <a:bodyPr/>
          <a:lstStyle/>
          <a:p>
            <a:pPr>
              <a:defRPr/>
            </a:pPr>
            <a:endParaRPr lang="en-GB" dirty="0"/>
          </a:p>
        </p:txBody>
      </p:sp>
      <p:sp>
        <p:nvSpPr>
          <p:cNvPr id="4" name="Slide Number Placeholder 3"/>
          <p:cNvSpPr>
            <a:spLocks noGrp="1"/>
          </p:cNvSpPr>
          <p:nvPr>
            <p:ph type="sldNum" sz="quarter" idx="12"/>
          </p:nvPr>
        </p:nvSpPr>
        <p:spPr/>
        <p:txBody>
          <a:bodyPr/>
          <a:lstStyle/>
          <a:p>
            <a:fld id="{914306BD-31EE-B244-A479-1D7790C423BB}" type="slidenum">
              <a:rPr lang="en-GB" altLang="en-US" smtClean="0"/>
              <a:pPr/>
              <a:t>‹#›</a:t>
            </a:fld>
            <a:endParaRPr lang="en-GB" altLang="en-US" dirty="0"/>
          </a:p>
        </p:txBody>
      </p:sp>
    </p:spTree>
    <p:extLst>
      <p:ext uri="{BB962C8B-B14F-4D97-AF65-F5344CB8AC3E}">
        <p14:creationId xmlns:p14="http://schemas.microsoft.com/office/powerpoint/2010/main" val="176772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fld id="{94CC20B5-1572-1745-950A-29EF7701C598}" type="datetimeFigureOut">
              <a:rPr lang="en-GB" smtClean="0"/>
              <a:pPr>
                <a:defRPr/>
              </a:pPr>
              <a:t>09/12/2024</a:t>
            </a:fld>
            <a:endParaRPr lang="en-GB" dirty="0"/>
          </a:p>
        </p:txBody>
      </p:sp>
      <p:sp>
        <p:nvSpPr>
          <p:cNvPr id="10" name="Footer Placeholder 9"/>
          <p:cNvSpPr>
            <a:spLocks noGrp="1"/>
          </p:cNvSpPr>
          <p:nvPr>
            <p:ph type="ftr" sz="quarter" idx="11"/>
          </p:nvPr>
        </p:nvSpPr>
        <p:spPr/>
        <p:txBody>
          <a:bodyPr/>
          <a:lstStyle/>
          <a:p>
            <a:pPr>
              <a:defRPr/>
            </a:pPr>
            <a:endParaRPr lang="en-GB" dirty="0"/>
          </a:p>
        </p:txBody>
      </p:sp>
      <p:sp>
        <p:nvSpPr>
          <p:cNvPr id="11" name="Slide Number Placeholder 10"/>
          <p:cNvSpPr>
            <a:spLocks noGrp="1"/>
          </p:cNvSpPr>
          <p:nvPr>
            <p:ph type="sldNum" sz="quarter" idx="12"/>
          </p:nvPr>
        </p:nvSpPr>
        <p:spPr/>
        <p:txBody>
          <a:bodyPr/>
          <a:lstStyle/>
          <a:p>
            <a:fld id="{C2024CDA-D717-144D-A5B6-3846717C148A}" type="slidenum">
              <a:rPr lang="en-GB" altLang="en-US" smtClean="0"/>
              <a:pPr/>
              <a:t>‹#›</a:t>
            </a:fld>
            <a:endParaRPr lang="en-GB" altLang="en-US" dirty="0"/>
          </a:p>
        </p:txBody>
      </p:sp>
    </p:spTree>
    <p:extLst>
      <p:ext uri="{BB962C8B-B14F-4D97-AF65-F5344CB8AC3E}">
        <p14:creationId xmlns:p14="http://schemas.microsoft.com/office/powerpoint/2010/main" val="421713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fld id="{04C74245-C091-1948-B473-5D6ACAD01597}" type="datetimeFigureOut">
              <a:rPr lang="en-GB" smtClean="0"/>
              <a:pPr>
                <a:defRPr/>
              </a:pPr>
              <a:t>09/12/2024</a:t>
            </a:fld>
            <a:endParaRPr lang="en-GB" dirty="0"/>
          </a:p>
        </p:txBody>
      </p:sp>
      <p:sp>
        <p:nvSpPr>
          <p:cNvPr id="10" name="Slide Number Placeholder 9"/>
          <p:cNvSpPr>
            <a:spLocks noGrp="1"/>
          </p:cNvSpPr>
          <p:nvPr>
            <p:ph type="sldNum" sz="quarter" idx="12"/>
          </p:nvPr>
        </p:nvSpPr>
        <p:spPr/>
        <p:txBody>
          <a:bodyPr/>
          <a:lstStyle/>
          <a:p>
            <a:fld id="{8DAC81B5-47D3-E948-984A-60A201FAC334}" type="slidenum">
              <a:rPr lang="en-GB" altLang="en-US" smtClean="0"/>
              <a:pPr/>
              <a:t>‹#›</a:t>
            </a:fld>
            <a:endParaRPr lang="en-GB" altLang="en-US" dirty="0"/>
          </a:p>
        </p:txBody>
      </p:sp>
    </p:spTree>
    <p:extLst>
      <p:ext uri="{BB962C8B-B14F-4D97-AF65-F5344CB8AC3E}">
        <p14:creationId xmlns:p14="http://schemas.microsoft.com/office/powerpoint/2010/main" val="142612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fld id="{A46BA08B-B466-A34E-B747-5AD77E4F61D5}" type="datetimeFigureOut">
              <a:rPr lang="en-GB" smtClean="0"/>
              <a:pPr>
                <a:defRPr/>
              </a:pPr>
              <a:t>09/12/2024</a:t>
            </a:fld>
            <a:endParaRPr lang="en-GB"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GB"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12AAE951-8B2D-7644-9A33-E227FED629F6}" type="slidenum">
              <a:rPr lang="en-GB" altLang="en-US" smtClean="0"/>
              <a:pPr/>
              <a:t>‹#›</a:t>
            </a:fld>
            <a:endParaRPr lang="en-GB" altLang="en-US" dirty="0"/>
          </a:p>
        </p:txBody>
      </p:sp>
    </p:spTree>
    <p:extLst>
      <p:ext uri="{BB962C8B-B14F-4D97-AF65-F5344CB8AC3E}">
        <p14:creationId xmlns:p14="http://schemas.microsoft.com/office/powerpoint/2010/main" val="26033899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s://whiterosemaths.com/resources/1-minute-maths"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3">
            <a:extLst>
              <a:ext uri="{FF2B5EF4-FFF2-40B4-BE49-F238E27FC236}">
                <a16:creationId xmlns:a16="http://schemas.microsoft.com/office/drawing/2014/main" id="{1728C676-CB1C-1447-8CE7-B1E90FB49B23}"/>
              </a:ext>
            </a:extLst>
          </p:cNvPr>
          <p:cNvSpPr>
            <a:spLocks noChangeArrowheads="1"/>
          </p:cNvSpPr>
          <p:nvPr/>
        </p:nvSpPr>
        <p:spPr bwMode="auto">
          <a:xfrm>
            <a:off x="2409388" y="2262621"/>
            <a:ext cx="4325223" cy="1200329"/>
          </a:xfrm>
          <a:prstGeom prst="rect">
            <a:avLst/>
          </a:prstGeom>
          <a:solidFill>
            <a:schemeClr val="bg1"/>
          </a:solidFill>
          <a:ln>
            <a:noFill/>
          </a:ln>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3600" b="1" dirty="0">
                <a:latin typeface="Tuffy" panose="020B0603060100000000" pitchFamily="34" charset="0"/>
              </a:rPr>
              <a:t>End of Key Stage 1 </a:t>
            </a:r>
          </a:p>
          <a:p>
            <a:pPr algn="ctr">
              <a:lnSpc>
                <a:spcPct val="100000"/>
              </a:lnSpc>
              <a:spcBef>
                <a:spcPct val="0"/>
              </a:spcBef>
              <a:buFontTx/>
              <a:buNone/>
            </a:pPr>
            <a:r>
              <a:rPr lang="en-GB" altLang="en-US" sz="3600" b="1" dirty="0">
                <a:latin typeface="Tuffy" panose="020B0603060100000000" pitchFamily="34" charset="0"/>
              </a:rPr>
              <a:t>Assessments</a:t>
            </a:r>
          </a:p>
        </p:txBody>
      </p:sp>
      <p:sp>
        <p:nvSpPr>
          <p:cNvPr id="2053" name="TextBox 6">
            <a:extLst>
              <a:ext uri="{FF2B5EF4-FFF2-40B4-BE49-F238E27FC236}">
                <a16:creationId xmlns:a16="http://schemas.microsoft.com/office/drawing/2014/main" id="{A40F0971-D270-A449-937F-DE1EB0D2DFCF}"/>
              </a:ext>
            </a:extLst>
          </p:cNvPr>
          <p:cNvSpPr txBox="1">
            <a:spLocks noChangeArrowheads="1"/>
          </p:cNvSpPr>
          <p:nvPr/>
        </p:nvSpPr>
        <p:spPr bwMode="auto">
          <a:xfrm>
            <a:off x="4195134" y="5748338"/>
            <a:ext cx="7537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2000" dirty="0">
                <a:solidFill>
                  <a:schemeClr val="bg1"/>
                </a:solidFill>
                <a:latin typeface="Tuffy" panose="020B0603060100000000" pitchFamily="34" charset="0"/>
              </a:rPr>
              <a:t>2023</a:t>
            </a: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32413" y="587893"/>
            <a:ext cx="1429791" cy="10723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57DC5-01ED-4034-B663-076B7888598B}"/>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315" name="Rectangle 3">
            <a:extLst>
              <a:ext uri="{FF2B5EF4-FFF2-40B4-BE49-F238E27FC236}">
                <a16:creationId xmlns:a16="http://schemas.microsoft.com/office/drawing/2014/main" id="{06603149-9054-544F-860A-AC059EF19130}"/>
              </a:ext>
            </a:extLst>
          </p:cNvPr>
          <p:cNvSpPr>
            <a:spLocks noChangeArrowheads="1"/>
          </p:cNvSpPr>
          <p:nvPr/>
        </p:nvSpPr>
        <p:spPr bwMode="auto">
          <a:xfrm>
            <a:off x="407988" y="401638"/>
            <a:ext cx="6425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mn-lt"/>
              </a:rPr>
              <a:t>Reading: Sample Questions</a:t>
            </a:r>
          </a:p>
        </p:txBody>
      </p:sp>
      <p:sp>
        <p:nvSpPr>
          <p:cNvPr id="11" name="Rectangle 10">
            <a:extLst>
              <a:ext uri="{FF2B5EF4-FFF2-40B4-BE49-F238E27FC236}">
                <a16:creationId xmlns:a16="http://schemas.microsoft.com/office/drawing/2014/main" id="{A6EB26D3-871C-43EA-B7B3-93240F6111BC}"/>
              </a:ext>
            </a:extLst>
          </p:cNvPr>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Find and Copy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Open-Ended Questions</a:t>
            </a:r>
          </a:p>
          <a:p>
            <a:pPr marL="182562">
              <a:defRPr/>
            </a:pPr>
            <a:endParaRPr lang="en-GB" sz="1600" dirty="0">
              <a:solidFill>
                <a:schemeClr val="bg2">
                  <a:lumMod val="10000"/>
                </a:schemeClr>
              </a:solidFill>
              <a:latin typeface="Tuffy" panose="020B0603060100000000" pitchFamily="34" charset="0"/>
            </a:endParaRPr>
          </a:p>
        </p:txBody>
      </p:sp>
      <p:pic>
        <p:nvPicPr>
          <p:cNvPr id="13321" name="Picture 2">
            <a:extLst>
              <a:ext uri="{FF2B5EF4-FFF2-40B4-BE49-F238E27FC236}">
                <a16:creationId xmlns:a16="http://schemas.microsoft.com/office/drawing/2014/main" id="{EAB89AE4-DE39-9948-8275-CAFAF5BC06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7838" y="1763713"/>
            <a:ext cx="74025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
            <a:extLst>
              <a:ext uri="{FF2B5EF4-FFF2-40B4-BE49-F238E27FC236}">
                <a16:creationId xmlns:a16="http://schemas.microsoft.com/office/drawing/2014/main" id="{73DDC48B-D1AD-A74B-AE38-0830C192B9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263" y="4632325"/>
            <a:ext cx="72913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37B2F1-B579-4B75-863A-C2D762266252}"/>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339" name="Rectangle 3">
            <a:extLst>
              <a:ext uri="{FF2B5EF4-FFF2-40B4-BE49-F238E27FC236}">
                <a16:creationId xmlns:a16="http://schemas.microsoft.com/office/drawing/2014/main" id="{D83B1D39-F166-624A-A568-59FF789137A4}"/>
              </a:ext>
            </a:extLst>
          </p:cNvPr>
          <p:cNvSpPr>
            <a:spLocks noChangeArrowheads="1"/>
          </p:cNvSpPr>
          <p:nvPr/>
        </p:nvSpPr>
        <p:spPr bwMode="auto">
          <a:xfrm>
            <a:off x="407988" y="401638"/>
            <a:ext cx="8370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mn-lt"/>
              </a:rPr>
              <a:t>Spelling, Punctuation and Grammar</a:t>
            </a:r>
          </a:p>
        </p:txBody>
      </p:sp>
      <p:sp>
        <p:nvSpPr>
          <p:cNvPr id="11" name="Rectangle 10">
            <a:extLst>
              <a:ext uri="{FF2B5EF4-FFF2-40B4-BE49-F238E27FC236}">
                <a16:creationId xmlns:a16="http://schemas.microsoft.com/office/drawing/2014/main" id="{C27D27C0-CA1B-4C4C-8C99-CDB6535EB511}"/>
              </a:ext>
            </a:extLst>
          </p:cNvPr>
          <p:cNvSpPr/>
          <p:nvPr/>
        </p:nvSpPr>
        <p:spPr>
          <a:xfrm>
            <a:off x="366713" y="1177925"/>
            <a:ext cx="8420100" cy="54435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rPr>
              <a:t>This year, the Spelling, Punctuation and Grammar test will be optional for all Year 2 classes. School may still administer the assessment in order to inform their teacher-assessed writing judgements.</a:t>
            </a:r>
          </a:p>
          <a:p>
            <a:pPr marL="182562">
              <a:defRPr/>
            </a:pPr>
            <a:endParaRPr lang="en-GB" sz="1600" dirty="0">
              <a:solidFill>
                <a:schemeClr val="bg2">
                  <a:lumMod val="10000"/>
                </a:schemeClr>
              </a:solidFill>
            </a:endParaRPr>
          </a:p>
          <a:p>
            <a:pPr marL="182562">
              <a:defRPr/>
            </a:pPr>
            <a:r>
              <a:rPr lang="en-GB" sz="1600" dirty="0">
                <a:solidFill>
                  <a:schemeClr val="bg2">
                    <a:lumMod val="10000"/>
                  </a:schemeClr>
                </a:solidFill>
              </a:rPr>
              <a:t>The test consists of two separate papers:</a:t>
            </a:r>
          </a:p>
          <a:p>
            <a:pPr marL="468312" indent="-285750">
              <a:buFont typeface="Arial" panose="020B0604020202020204" pitchFamily="34" charset="0"/>
              <a:buChar char="•"/>
              <a:defRPr/>
            </a:pPr>
            <a:r>
              <a:rPr lang="en-GB" sz="1600" b="1" dirty="0">
                <a:solidFill>
                  <a:schemeClr val="tx1"/>
                </a:solidFill>
              </a:rPr>
              <a:t>Paper 1: Spelling</a:t>
            </a:r>
            <a:r>
              <a:rPr lang="en-GB" sz="1600" dirty="0">
                <a:solidFill>
                  <a:schemeClr val="tx1"/>
                </a:solidFill>
              </a:rPr>
              <a:t> - pupils to spell 20 missing words within a test booklet. The test is expected to take approximately 15 minutes to complete, but is not strictly timed. </a:t>
            </a:r>
          </a:p>
          <a:p>
            <a:pPr marL="468312" indent="-285750">
              <a:buFont typeface="Arial" panose="020B0604020202020204" pitchFamily="34" charset="0"/>
              <a:buChar char="•"/>
              <a:defRPr/>
            </a:pPr>
            <a:endParaRPr lang="en-GB" sz="1600" dirty="0">
              <a:solidFill>
                <a:schemeClr val="tx1"/>
              </a:solidFill>
            </a:endParaRPr>
          </a:p>
          <a:p>
            <a:pPr marL="468312" indent="-285750">
              <a:buFont typeface="Arial" panose="020B0604020202020204" pitchFamily="34" charset="0"/>
              <a:buChar char="•"/>
              <a:defRPr/>
            </a:pPr>
            <a:r>
              <a:rPr lang="en-GB" sz="1600" b="1" dirty="0">
                <a:solidFill>
                  <a:schemeClr val="tx1"/>
                </a:solidFill>
              </a:rPr>
              <a:t>Paper 2: Grammar, Punctuation and Vocabulary </a:t>
            </a:r>
            <a:r>
              <a:rPr lang="en-GB" sz="1600" dirty="0">
                <a:solidFill>
                  <a:schemeClr val="tx1"/>
                </a:solidFill>
              </a:rPr>
              <a:t>- a combined question and answer booklet focusing on pupils’ knowledge of grammar, punctuation and vocabulary. Pupils will have approximately 20 minutes to complete the questions in the test paper, but it is not strictly timed. </a:t>
            </a:r>
          </a:p>
          <a:p>
            <a:pPr marL="468312" indent="-285750">
              <a:buFont typeface="Arial" panose="020B0604020202020204" pitchFamily="34" charset="0"/>
              <a:buChar char="•"/>
              <a:defRPr/>
            </a:pPr>
            <a:endParaRPr lang="en-GB" sz="1600" dirty="0">
              <a:solidFill>
                <a:schemeClr val="tx1"/>
              </a:solidFill>
              <a:latin typeface="Tuffy" panose="020B0603060100000000" pitchFamily="34" charset="0"/>
            </a:endParaRPr>
          </a:p>
          <a:p>
            <a:pPr marL="468312" indent="-285750">
              <a:buFont typeface="Arial" panose="020B0604020202020204" pitchFamily="34" charset="0"/>
              <a:buChar char="•"/>
              <a:defRPr/>
            </a:pPr>
            <a:endParaRPr lang="en-GB" sz="1600" dirty="0">
              <a:solidFill>
                <a:schemeClr val="tx1"/>
              </a:solidFill>
              <a:latin typeface="Tuffy" panose="020B06030601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B3205-9D2F-4D23-BE08-5F20586533B8}"/>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Grammar, Punctuation and Vocabulary Paper</a:t>
            </a:r>
          </a:p>
        </p:txBody>
      </p:sp>
      <p:sp>
        <p:nvSpPr>
          <p:cNvPr id="9" name="Rectangle 8">
            <a:extLst>
              <a:ext uri="{FF2B5EF4-FFF2-40B4-BE49-F238E27FC236}">
                <a16:creationId xmlns:a16="http://schemas.microsoft.com/office/drawing/2014/main" id="{728EEB1C-52AC-48BF-B0E0-F6B617E1C99E}"/>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5364" name="Rectangle 3">
            <a:extLst>
              <a:ext uri="{FF2B5EF4-FFF2-40B4-BE49-F238E27FC236}">
                <a16:creationId xmlns:a16="http://schemas.microsoft.com/office/drawing/2014/main" id="{126D43B8-EBBB-1941-B3BA-76D70B6457CE}"/>
              </a:ext>
            </a:extLst>
          </p:cNvPr>
          <p:cNvSpPr>
            <a:spLocks noChangeArrowheads="1"/>
          </p:cNvSpPr>
          <p:nvPr/>
        </p:nvSpPr>
        <p:spPr bwMode="auto">
          <a:xfrm>
            <a:off x="492125" y="511175"/>
            <a:ext cx="829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b="1" dirty="0">
                <a:latin typeface="+mn-lt"/>
              </a:rPr>
              <a:t>Grammar, Punctuation &amp; Spelling: Sample Questions</a:t>
            </a:r>
          </a:p>
        </p:txBody>
      </p:sp>
      <p:pic>
        <p:nvPicPr>
          <p:cNvPr id="15368" name="Picture 2">
            <a:extLst>
              <a:ext uri="{FF2B5EF4-FFF2-40B4-BE49-F238E27FC236}">
                <a16:creationId xmlns:a16="http://schemas.microsoft.com/office/drawing/2014/main" id="{76C0C7AF-0FA2-B84A-87C9-87D0E5CCD8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100" y="1812925"/>
            <a:ext cx="7151688"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
            <a:extLst>
              <a:ext uri="{FF2B5EF4-FFF2-40B4-BE49-F238E27FC236}">
                <a16:creationId xmlns:a16="http://schemas.microsoft.com/office/drawing/2014/main" id="{2B91AD2A-F1BE-434F-A10D-8E17A553E6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50" y="4624388"/>
            <a:ext cx="7127875"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24B4D8-334C-43DA-9207-695674E7F965}"/>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Grammar, Punctuation and Vocabulary Paper</a:t>
            </a:r>
          </a:p>
        </p:txBody>
      </p:sp>
      <p:sp>
        <p:nvSpPr>
          <p:cNvPr id="9" name="Rectangle 8">
            <a:extLst>
              <a:ext uri="{FF2B5EF4-FFF2-40B4-BE49-F238E27FC236}">
                <a16:creationId xmlns:a16="http://schemas.microsoft.com/office/drawing/2014/main" id="{EFFC0843-2288-466A-B07C-478F94C88A6F}"/>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388" name="Rectangle 3">
            <a:extLst>
              <a:ext uri="{FF2B5EF4-FFF2-40B4-BE49-F238E27FC236}">
                <a16:creationId xmlns:a16="http://schemas.microsoft.com/office/drawing/2014/main" id="{88067F17-45FB-A040-8806-040FB40848F4}"/>
              </a:ext>
            </a:extLst>
          </p:cNvPr>
          <p:cNvSpPr>
            <a:spLocks noChangeArrowheads="1"/>
          </p:cNvSpPr>
          <p:nvPr/>
        </p:nvSpPr>
        <p:spPr bwMode="auto">
          <a:xfrm>
            <a:off x="492125" y="511175"/>
            <a:ext cx="829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b="1" dirty="0">
                <a:latin typeface="+mn-lt"/>
              </a:rPr>
              <a:t>Grammar, Punctuation &amp; Spelling: Sample Questions</a:t>
            </a:r>
          </a:p>
        </p:txBody>
      </p:sp>
      <p:pic>
        <p:nvPicPr>
          <p:cNvPr id="16392" name="Picture 2">
            <a:extLst>
              <a:ext uri="{FF2B5EF4-FFF2-40B4-BE49-F238E27FC236}">
                <a16:creationId xmlns:a16="http://schemas.microsoft.com/office/drawing/2014/main" id="{FA2B748D-0085-F147-A49A-F6153E5267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930400"/>
            <a:ext cx="7493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82FC52-ED91-48EC-A7C7-CE5F3192975D}"/>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Spelling Paper</a:t>
            </a:r>
          </a:p>
        </p:txBody>
      </p:sp>
      <p:sp>
        <p:nvSpPr>
          <p:cNvPr id="9" name="Rectangle 8">
            <a:extLst>
              <a:ext uri="{FF2B5EF4-FFF2-40B4-BE49-F238E27FC236}">
                <a16:creationId xmlns:a16="http://schemas.microsoft.com/office/drawing/2014/main" id="{B2AF14D5-7EA1-4A90-BB15-EE321A20F7B2}"/>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415" name="Rectangle 3">
            <a:extLst>
              <a:ext uri="{FF2B5EF4-FFF2-40B4-BE49-F238E27FC236}">
                <a16:creationId xmlns:a16="http://schemas.microsoft.com/office/drawing/2014/main" id="{D7AA9DA9-5514-2A4C-91E5-40B52981FF28}"/>
              </a:ext>
            </a:extLst>
          </p:cNvPr>
          <p:cNvSpPr>
            <a:spLocks noChangeArrowheads="1"/>
          </p:cNvSpPr>
          <p:nvPr/>
        </p:nvSpPr>
        <p:spPr bwMode="auto">
          <a:xfrm>
            <a:off x="492125" y="511175"/>
            <a:ext cx="829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2400" b="1" dirty="0">
                <a:latin typeface="+mn-lt"/>
              </a:rPr>
              <a:t>Grammar, Punctuation &amp; Spelling: Sample Questions</a:t>
            </a:r>
          </a:p>
        </p:txBody>
      </p:sp>
      <p:pic>
        <p:nvPicPr>
          <p:cNvPr id="17416" name="Picture 2">
            <a:extLst>
              <a:ext uri="{FF2B5EF4-FFF2-40B4-BE49-F238E27FC236}">
                <a16:creationId xmlns:a16="http://schemas.microsoft.com/office/drawing/2014/main" id="{7B2F43A0-92D4-3B4A-970D-F142A9D4ED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4513" y="1790700"/>
            <a:ext cx="776605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5B38684-C19E-453D-82A4-FAACA6573D07}"/>
              </a:ext>
            </a:extLst>
          </p:cNvPr>
          <p:cNvSpPr txBox="1"/>
          <p:nvPr/>
        </p:nvSpPr>
        <p:spPr>
          <a:xfrm>
            <a:off x="542925" y="5229225"/>
            <a:ext cx="7413625" cy="923925"/>
          </a:xfrm>
          <a:prstGeom prst="rect">
            <a:avLst/>
          </a:prstGeom>
          <a:noFill/>
        </p:spPr>
        <p:txBody>
          <a:bodyPr>
            <a:spAutoFit/>
          </a:bodyPr>
          <a:lstStyle/>
          <a:p>
            <a:pPr>
              <a:defRPr/>
            </a:pPr>
            <a:r>
              <a:rPr lang="en-GB" dirty="0">
                <a:solidFill>
                  <a:schemeClr val="bg2">
                    <a:lumMod val="10000"/>
                  </a:schemeClr>
                </a:solidFill>
                <a:latin typeface="Tuffy" panose="020B0603060100000000" pitchFamily="34" charset="0"/>
              </a:rPr>
              <a:t>Within the assessment, the spelling words are read out to the children to fill into the gaps within the sentences. In this example, the missing spelling words are: </a:t>
            </a:r>
            <a:r>
              <a:rPr lang="en-GB" b="1" dirty="0">
                <a:solidFill>
                  <a:schemeClr val="bg2">
                    <a:lumMod val="10000"/>
                  </a:schemeClr>
                </a:solidFill>
                <a:latin typeface="Tuffy" panose="020B0603060100000000" pitchFamily="34" charset="0"/>
              </a:rPr>
              <a:t>pack, sky, shell </a:t>
            </a:r>
            <a:r>
              <a:rPr lang="en-GB" dirty="0">
                <a:solidFill>
                  <a:schemeClr val="bg2">
                    <a:lumMod val="10000"/>
                  </a:schemeClr>
                </a:solidFill>
                <a:latin typeface="Tuffy" panose="020B0603060100000000" pitchFamily="34" charset="0"/>
              </a:rPr>
              <a:t>and</a:t>
            </a:r>
            <a:r>
              <a:rPr lang="en-GB" b="1" dirty="0">
                <a:solidFill>
                  <a:schemeClr val="bg2">
                    <a:lumMod val="10000"/>
                  </a:schemeClr>
                </a:solidFill>
                <a:latin typeface="Tuffy" panose="020B0603060100000000" pitchFamily="34" charset="0"/>
              </a:rPr>
              <a:t> baby</a:t>
            </a:r>
            <a:r>
              <a:rPr lang="en-GB" dirty="0">
                <a:solidFill>
                  <a:schemeClr val="bg2">
                    <a:lumMod val="10000"/>
                  </a:schemeClr>
                </a:solidFill>
                <a:latin typeface="Tuffy" panose="020B0603060100000000" pitchFamily="34" charset="0"/>
              </a:rPr>
              <a:t>.</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F7B7A8-E354-4DDE-885C-7E7042EDEEBE}"/>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8435" name="Rectangle 3">
            <a:extLst>
              <a:ext uri="{FF2B5EF4-FFF2-40B4-BE49-F238E27FC236}">
                <a16:creationId xmlns:a16="http://schemas.microsoft.com/office/drawing/2014/main" id="{E90D25EB-7C0F-7548-9F9C-9F08BD071516}"/>
              </a:ext>
            </a:extLst>
          </p:cNvPr>
          <p:cNvSpPr>
            <a:spLocks noChangeArrowheads="1"/>
          </p:cNvSpPr>
          <p:nvPr/>
        </p:nvSpPr>
        <p:spPr bwMode="auto">
          <a:xfrm>
            <a:off x="644524" y="427038"/>
            <a:ext cx="4293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mn-lt"/>
              </a:rPr>
              <a:t>Mathematics</a:t>
            </a:r>
          </a:p>
        </p:txBody>
      </p:sp>
      <p:sp>
        <p:nvSpPr>
          <p:cNvPr id="15" name="Rectangle 14">
            <a:extLst>
              <a:ext uri="{FF2B5EF4-FFF2-40B4-BE49-F238E27FC236}">
                <a16:creationId xmlns:a16="http://schemas.microsoft.com/office/drawing/2014/main" id="{1F5B3F88-59E0-4AD6-8CC8-9D0825FA3CED}"/>
              </a:ext>
            </a:extLst>
          </p:cNvPr>
          <p:cNvSpPr/>
          <p:nvPr/>
        </p:nvSpPr>
        <p:spPr>
          <a:xfrm>
            <a:off x="436346" y="1329314"/>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defRPr/>
            </a:pPr>
            <a:r>
              <a:rPr lang="en-GB" dirty="0">
                <a:solidFill>
                  <a:schemeClr val="bg2">
                    <a:lumMod val="10000"/>
                  </a:schemeClr>
                </a:solidFill>
              </a:rPr>
              <a:t>Children will sit two tests: </a:t>
            </a:r>
            <a:r>
              <a:rPr lang="en-GB" b="1" dirty="0">
                <a:solidFill>
                  <a:schemeClr val="bg2">
                    <a:lumMod val="10000"/>
                  </a:schemeClr>
                </a:solidFill>
              </a:rPr>
              <a:t>Paper 1 and Paper 2:</a:t>
            </a:r>
          </a:p>
          <a:p>
            <a:pPr marL="342900" indent="-160338">
              <a:defRPr/>
            </a:pPr>
            <a:endParaRPr lang="en-GB" dirty="0">
              <a:solidFill>
                <a:schemeClr val="bg2">
                  <a:lumMod val="10000"/>
                </a:schemeClr>
              </a:solidFill>
            </a:endParaRPr>
          </a:p>
          <a:p>
            <a:pPr marL="468312" indent="-285750">
              <a:buFont typeface="Arial" panose="020B0604020202020204" pitchFamily="34" charset="0"/>
              <a:buChar char="•"/>
              <a:defRPr/>
            </a:pPr>
            <a:r>
              <a:rPr lang="en-GB" b="1" dirty="0">
                <a:solidFill>
                  <a:schemeClr val="bg2">
                    <a:lumMod val="10000"/>
                  </a:schemeClr>
                </a:solidFill>
              </a:rPr>
              <a:t>Paper 1: Arithmetic</a:t>
            </a:r>
            <a:r>
              <a:rPr lang="en-GB" dirty="0">
                <a:solidFill>
                  <a:schemeClr val="bg2">
                    <a:lumMod val="10000"/>
                  </a:schemeClr>
                </a:solidFill>
              </a:rPr>
              <a:t> - lasts approximately 20 minutes (but this is not strictly timed). It covers calculation methods for all operations.</a:t>
            </a:r>
          </a:p>
          <a:p>
            <a:pPr marL="468312" indent="-285750">
              <a:buFont typeface="Arial" panose="020B0604020202020204" pitchFamily="34" charset="0"/>
              <a:buChar char="•"/>
              <a:defRPr/>
            </a:pPr>
            <a:endParaRPr lang="en-GB" dirty="0">
              <a:solidFill>
                <a:schemeClr val="bg2">
                  <a:lumMod val="10000"/>
                </a:schemeClr>
              </a:solidFill>
            </a:endParaRPr>
          </a:p>
          <a:p>
            <a:pPr marL="468312" indent="-285750">
              <a:buFont typeface="Arial" panose="020B0604020202020204" pitchFamily="34" charset="0"/>
              <a:buChar char="•"/>
              <a:defRPr/>
            </a:pPr>
            <a:r>
              <a:rPr lang="en-GB" b="1" dirty="0">
                <a:solidFill>
                  <a:schemeClr val="bg2">
                    <a:lumMod val="10000"/>
                  </a:schemeClr>
                </a:solidFill>
              </a:rPr>
              <a:t>Paper 2: Reasoning </a:t>
            </a:r>
            <a:r>
              <a:rPr lang="en-GB" dirty="0">
                <a:solidFill>
                  <a:schemeClr val="bg2">
                    <a:lumMod val="10000"/>
                  </a:schemeClr>
                </a:solidFill>
              </a:rPr>
              <a:t>- lasts for approximately 35 minutes, which includes time for five aural questions. Pupils will still require calculation skills and questions will be varied including multiple choice, matching, true/false, completing a chart or table or drawing a shape. Some questions will also require children to show or explain their working out.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EAC1D1-7485-490C-A366-550511A8960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459" name="Rectangle 3">
            <a:extLst>
              <a:ext uri="{FF2B5EF4-FFF2-40B4-BE49-F238E27FC236}">
                <a16:creationId xmlns:a16="http://schemas.microsoft.com/office/drawing/2014/main" id="{7FB9E0E2-7D4A-5343-9FA3-F468ACF3D14B}"/>
              </a:ext>
            </a:extLst>
          </p:cNvPr>
          <p:cNvSpPr>
            <a:spLocks noChangeArrowheads="1"/>
          </p:cNvSpPr>
          <p:nvPr/>
        </p:nvSpPr>
        <p:spPr bwMode="auto">
          <a:xfrm>
            <a:off x="407988" y="427038"/>
            <a:ext cx="53235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mn-lt"/>
              </a:rPr>
              <a:t>Maths: Sample Questions</a:t>
            </a:r>
          </a:p>
        </p:txBody>
      </p:sp>
      <p:sp>
        <p:nvSpPr>
          <p:cNvPr id="10" name="Rectangle 9">
            <a:extLst>
              <a:ext uri="{FF2B5EF4-FFF2-40B4-BE49-F238E27FC236}">
                <a16:creationId xmlns:a16="http://schemas.microsoft.com/office/drawing/2014/main" id="{0E4EDF71-8A48-4531-967F-0E6A3BC96D10}"/>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1: Arithmetic</a:t>
            </a:r>
          </a:p>
        </p:txBody>
      </p:sp>
      <p:pic>
        <p:nvPicPr>
          <p:cNvPr id="19464" name="Picture 11">
            <a:extLst>
              <a:ext uri="{FF2B5EF4-FFF2-40B4-BE49-F238E27FC236}">
                <a16:creationId xmlns:a16="http://schemas.microsoft.com/office/drawing/2014/main" id="{97348276-DF57-423F-B136-2D8B4A30D935}"/>
              </a:ext>
            </a:extLst>
          </p:cNvPr>
          <p:cNvPicPr>
            <a:picLocks noChangeAspect="1"/>
          </p:cNvPicPr>
          <p:nvPr/>
        </p:nvPicPr>
        <p:blipFill rotWithShape="1">
          <a:blip r:embed="rId2"/>
          <a:srcRect l="14635" t="5350" r="13436" b="4708"/>
          <a:stretch/>
        </p:blipFill>
        <p:spPr bwMode="auto">
          <a:xfrm>
            <a:off x="2989263" y="1995488"/>
            <a:ext cx="3165475" cy="39576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9AA571-8615-417E-8AE5-3CA13EF0F2B5}"/>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483" name="Rectangle 3">
            <a:extLst>
              <a:ext uri="{FF2B5EF4-FFF2-40B4-BE49-F238E27FC236}">
                <a16:creationId xmlns:a16="http://schemas.microsoft.com/office/drawing/2014/main" id="{344DD152-B1A2-6445-A421-76F451A5B105}"/>
              </a:ext>
            </a:extLst>
          </p:cNvPr>
          <p:cNvSpPr>
            <a:spLocks noChangeArrowheads="1"/>
          </p:cNvSpPr>
          <p:nvPr/>
        </p:nvSpPr>
        <p:spPr bwMode="auto">
          <a:xfrm>
            <a:off x="407988" y="427038"/>
            <a:ext cx="53235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mn-lt"/>
              </a:rPr>
              <a:t>Maths: Sample Questions</a:t>
            </a:r>
          </a:p>
        </p:txBody>
      </p:sp>
      <p:sp>
        <p:nvSpPr>
          <p:cNvPr id="10" name="Rectangle 9">
            <a:extLst>
              <a:ext uri="{FF2B5EF4-FFF2-40B4-BE49-F238E27FC236}">
                <a16:creationId xmlns:a16="http://schemas.microsoft.com/office/drawing/2014/main" id="{FBAEAB61-8A19-4C71-A09F-AB320D95306D}"/>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pic>
        <p:nvPicPr>
          <p:cNvPr id="20488" name="Picture 15">
            <a:extLst>
              <a:ext uri="{FF2B5EF4-FFF2-40B4-BE49-F238E27FC236}">
                <a16:creationId xmlns:a16="http://schemas.microsoft.com/office/drawing/2014/main" id="{5578E587-B54E-4D45-942B-109F726675BC}"/>
              </a:ext>
            </a:extLst>
          </p:cNvPr>
          <p:cNvPicPr>
            <a:picLocks noChangeAspect="1"/>
          </p:cNvPicPr>
          <p:nvPr/>
        </p:nvPicPr>
        <p:blipFill rotWithShape="1">
          <a:blip r:embed="rId2"/>
          <a:srcRect l="22375" t="6604" r="17854" b="8846"/>
          <a:stretch/>
        </p:blipFill>
        <p:spPr bwMode="auto">
          <a:xfrm>
            <a:off x="3121025" y="1811338"/>
            <a:ext cx="3138488" cy="44402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712548-7EA3-40F9-B114-5724A72B4692}"/>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507" name="Rectangle 3">
            <a:extLst>
              <a:ext uri="{FF2B5EF4-FFF2-40B4-BE49-F238E27FC236}">
                <a16:creationId xmlns:a16="http://schemas.microsoft.com/office/drawing/2014/main" id="{DAC0838F-DF10-1040-AA29-950A611962AA}"/>
              </a:ext>
            </a:extLst>
          </p:cNvPr>
          <p:cNvSpPr>
            <a:spLocks noChangeArrowheads="1"/>
          </p:cNvSpPr>
          <p:nvPr/>
        </p:nvSpPr>
        <p:spPr bwMode="auto">
          <a:xfrm>
            <a:off x="407988" y="427038"/>
            <a:ext cx="53235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mn-lt"/>
              </a:rPr>
              <a:t>Maths: Sample Questions</a:t>
            </a:r>
          </a:p>
        </p:txBody>
      </p:sp>
      <p:sp>
        <p:nvSpPr>
          <p:cNvPr id="10" name="Rectangle 9">
            <a:extLst>
              <a:ext uri="{FF2B5EF4-FFF2-40B4-BE49-F238E27FC236}">
                <a16:creationId xmlns:a16="http://schemas.microsoft.com/office/drawing/2014/main" id="{AD8DEAF1-0803-4041-966C-0CD543E616F4}"/>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pic>
        <p:nvPicPr>
          <p:cNvPr id="21512" name="Picture 1">
            <a:extLst>
              <a:ext uri="{FF2B5EF4-FFF2-40B4-BE49-F238E27FC236}">
                <a16:creationId xmlns:a16="http://schemas.microsoft.com/office/drawing/2014/main" id="{D02C5E23-C03C-4163-9884-E5CB012B801D}"/>
              </a:ext>
            </a:extLst>
          </p:cNvPr>
          <p:cNvPicPr>
            <a:picLocks noChangeAspect="1"/>
          </p:cNvPicPr>
          <p:nvPr/>
        </p:nvPicPr>
        <p:blipFill>
          <a:blip r:embed="rId2"/>
          <a:srcRect/>
          <a:stretch>
            <a:fillRect/>
          </a:stretch>
        </p:blipFill>
        <p:spPr bwMode="auto">
          <a:xfrm>
            <a:off x="2351088" y="1924050"/>
            <a:ext cx="4632325" cy="42830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229C7-9F38-4578-A7E8-7F2B21CB263E}"/>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2531" name="Rectangle 3">
            <a:extLst>
              <a:ext uri="{FF2B5EF4-FFF2-40B4-BE49-F238E27FC236}">
                <a16:creationId xmlns:a16="http://schemas.microsoft.com/office/drawing/2014/main" id="{1B36A62F-5AFD-764A-9505-CFD34FF69865}"/>
              </a:ext>
            </a:extLst>
          </p:cNvPr>
          <p:cNvSpPr>
            <a:spLocks noChangeArrowheads="1"/>
          </p:cNvSpPr>
          <p:nvPr/>
        </p:nvSpPr>
        <p:spPr bwMode="auto">
          <a:xfrm>
            <a:off x="407988" y="427038"/>
            <a:ext cx="47838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mn-lt"/>
              </a:rPr>
              <a:t>How to Help Your Child</a:t>
            </a:r>
          </a:p>
        </p:txBody>
      </p:sp>
      <p:sp>
        <p:nvSpPr>
          <p:cNvPr id="10" name="Rectangle 9">
            <a:extLst>
              <a:ext uri="{FF2B5EF4-FFF2-40B4-BE49-F238E27FC236}">
                <a16:creationId xmlns:a16="http://schemas.microsoft.com/office/drawing/2014/main" id="{F8EDCFAF-38E2-4971-B39F-480022A86586}"/>
              </a:ext>
            </a:extLst>
          </p:cNvPr>
          <p:cNvSpPr/>
          <p:nvPr/>
        </p:nvSpPr>
        <p:spPr>
          <a:xfrm>
            <a:off x="407988" y="1251327"/>
            <a:ext cx="8429625" cy="480865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dirty="0">
                <a:solidFill>
                  <a:schemeClr val="bg2">
                    <a:lumMod val="10000"/>
                  </a:schemeClr>
                </a:solidFill>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Ensure your child has the best possible attendance at school.</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Support your child with any homework tasks.</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Reading, spelling and arithmetic (e.g. times tables) are always good to practise.</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bg1"/>
          </a:solidFill>
        </p:spPr>
        <p:txBody>
          <a:bodyPr/>
          <a:lstStyle/>
          <a:p>
            <a:pPr algn="ctr"/>
            <a:r>
              <a:rPr lang="en-GB" b="1" dirty="0"/>
              <a:t>Assessment at WBIS</a:t>
            </a:r>
          </a:p>
        </p:txBody>
      </p:sp>
      <p:sp>
        <p:nvSpPr>
          <p:cNvPr id="3" name="Content Placeholder 2"/>
          <p:cNvSpPr>
            <a:spLocks noGrp="1"/>
          </p:cNvSpPr>
          <p:nvPr>
            <p:ph idx="1"/>
          </p:nvPr>
        </p:nvSpPr>
        <p:spPr>
          <a:solidFill>
            <a:schemeClr val="bg1"/>
          </a:solidFill>
        </p:spPr>
        <p:txBody>
          <a:bodyPr>
            <a:normAutofit/>
          </a:bodyPr>
          <a:lstStyle/>
          <a:p>
            <a:r>
              <a:rPr lang="en-GB" sz="1600" dirty="0"/>
              <a:t>Assessment is part of our everyday practice at West Bridgford Infant School. We are continually assessing children’s knowledge, skills and understanding and use this to identify their gaps in learning and their next steps. This is used to inform our planning on a lesson by lesson, day by day and week by week basis.</a:t>
            </a:r>
          </a:p>
          <a:p>
            <a:r>
              <a:rPr lang="en-GB" sz="1600" dirty="0"/>
              <a:t>Assessment takes many forms such as: asking children questions; </a:t>
            </a:r>
            <a:br>
              <a:rPr lang="en-GB" sz="1600" dirty="0"/>
            </a:br>
            <a:r>
              <a:rPr lang="en-GB" sz="1600" dirty="0"/>
              <a:t>observing children working with others or solving problems; talking through work with children; marking written work and sometimes written tests.</a:t>
            </a:r>
            <a:br>
              <a:rPr lang="en-GB" sz="1600" b="1" dirty="0"/>
            </a:br>
            <a:br>
              <a:rPr lang="en-GB" sz="1600" b="1" dirty="0"/>
            </a:br>
            <a:r>
              <a:rPr lang="en-GB" sz="1600" dirty="0"/>
              <a:t>At the end of each year your child’s teacher makes a Teacher Assessment judgement about their attainment based on a range of assessment evidence as previously described.</a:t>
            </a:r>
          </a:p>
          <a:p>
            <a:r>
              <a:rPr lang="en-GB" sz="1600" dirty="0"/>
              <a:t>At the end of Key Stage One in Year Two we use optional test materials produced by the DFE </a:t>
            </a:r>
          </a:p>
          <a:p>
            <a:r>
              <a:rPr lang="en-GB" sz="1600" dirty="0"/>
              <a:t>The optional tests </a:t>
            </a:r>
            <a:r>
              <a:rPr lang="en-GB" sz="1600" b="1" dirty="0"/>
              <a:t>supplement</a:t>
            </a:r>
            <a:r>
              <a:rPr lang="en-GB" sz="1600" dirty="0"/>
              <a:t> our ongoing school based </a:t>
            </a:r>
            <a:r>
              <a:rPr lang="en-GB" sz="1600" b="1" dirty="0"/>
              <a:t>Teacher Assessments</a:t>
            </a:r>
            <a:r>
              <a:rPr lang="en-GB" sz="1600" dirty="0"/>
              <a:t> and act as an </a:t>
            </a:r>
            <a:r>
              <a:rPr lang="en-GB" sz="1600" b="1" dirty="0"/>
              <a:t>additional</a:t>
            </a:r>
            <a:r>
              <a:rPr lang="en-GB" sz="1600" dirty="0"/>
              <a:t> piece of evidence.</a:t>
            </a:r>
          </a:p>
          <a:p>
            <a:endParaRPr lang="en-GB" dirty="0"/>
          </a:p>
        </p:txBody>
      </p:sp>
    </p:spTree>
    <p:extLst>
      <p:ext uri="{BB962C8B-B14F-4D97-AF65-F5344CB8AC3E}">
        <p14:creationId xmlns:p14="http://schemas.microsoft.com/office/powerpoint/2010/main" val="182044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1F9AD7-9BE9-45AA-A41E-7A17B342A95C}"/>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555" name="Rectangle 3">
            <a:extLst>
              <a:ext uri="{FF2B5EF4-FFF2-40B4-BE49-F238E27FC236}">
                <a16:creationId xmlns:a16="http://schemas.microsoft.com/office/drawing/2014/main" id="{0D5F97EF-FF6A-7A49-90B9-A2697E4ED578}"/>
              </a:ext>
            </a:extLst>
          </p:cNvPr>
          <p:cNvSpPr>
            <a:spLocks noChangeArrowheads="1"/>
          </p:cNvSpPr>
          <p:nvPr/>
        </p:nvSpPr>
        <p:spPr bwMode="auto">
          <a:xfrm>
            <a:off x="407988" y="401638"/>
            <a:ext cx="84684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mn-lt"/>
              </a:rPr>
              <a:t>How to Help Your Child with Reading</a:t>
            </a:r>
          </a:p>
        </p:txBody>
      </p:sp>
      <p:sp>
        <p:nvSpPr>
          <p:cNvPr id="11" name="Rectangle 10">
            <a:extLst>
              <a:ext uri="{FF2B5EF4-FFF2-40B4-BE49-F238E27FC236}">
                <a16:creationId xmlns:a16="http://schemas.microsoft.com/office/drawing/2014/main" id="{F91ACD51-1065-4403-9BEB-863C686266B5}"/>
              </a:ext>
            </a:extLst>
          </p:cNvPr>
          <p:cNvSpPr/>
          <p:nvPr/>
        </p:nvSpPr>
        <p:spPr>
          <a:xfrm>
            <a:off x="366713" y="1228725"/>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rPr>
              <a:t>Listening to your child read can take many forms:</a:t>
            </a:r>
          </a:p>
          <a:p>
            <a:pPr marL="182562">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1CF9B7-9233-4B09-A0EA-BD0B640AD1B7}"/>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4580" name="Rectangle 3">
            <a:extLst>
              <a:ext uri="{FF2B5EF4-FFF2-40B4-BE49-F238E27FC236}">
                <a16:creationId xmlns:a16="http://schemas.microsoft.com/office/drawing/2014/main" id="{99568157-E7BB-FE4C-85A7-EB46081BD06B}"/>
              </a:ext>
            </a:extLst>
          </p:cNvPr>
          <p:cNvSpPr>
            <a:spLocks noChangeArrowheads="1"/>
          </p:cNvSpPr>
          <p:nvPr/>
        </p:nvSpPr>
        <p:spPr bwMode="auto">
          <a:xfrm>
            <a:off x="446497" y="513179"/>
            <a:ext cx="82605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Rockwell" panose="02060603020205020403" pitchFamily="18" charset="0"/>
              </a:rPr>
              <a:t>How to Help Your Child with Writing</a:t>
            </a:r>
          </a:p>
        </p:txBody>
      </p:sp>
      <p:sp>
        <p:nvSpPr>
          <p:cNvPr id="12" name="Rectangle 11">
            <a:extLst>
              <a:ext uri="{FF2B5EF4-FFF2-40B4-BE49-F238E27FC236}">
                <a16:creationId xmlns:a16="http://schemas.microsoft.com/office/drawing/2014/main" id="{A733D2DB-DB32-45C1-97A5-507F6B0E7E8E}"/>
              </a:ext>
            </a:extLst>
          </p:cNvPr>
          <p:cNvSpPr/>
          <p:nvPr/>
        </p:nvSpPr>
        <p:spPr>
          <a:xfrm>
            <a:off x="446497" y="1318676"/>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dirty="0">
                <a:solidFill>
                  <a:schemeClr val="bg2">
                    <a:lumMod val="10000"/>
                  </a:schemeClr>
                </a:solidFill>
              </a:rPr>
              <a:t>Practise and learn weekly spelling lists – make it fun!</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Write together – be a good role model for writing.</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Encourage use of a dictionary to check spelling.</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Show your appreciation: praise and encourage, even for small successes!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8CA627-33C0-4C6B-9CFA-419EEA024E83}"/>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5603" name="Rectangle 3">
            <a:extLst>
              <a:ext uri="{FF2B5EF4-FFF2-40B4-BE49-F238E27FC236}">
                <a16:creationId xmlns:a16="http://schemas.microsoft.com/office/drawing/2014/main" id="{67B3DC8C-CD8F-4D48-A423-16CB2F427E3F}"/>
              </a:ext>
            </a:extLst>
          </p:cNvPr>
          <p:cNvSpPr>
            <a:spLocks noChangeArrowheads="1"/>
          </p:cNvSpPr>
          <p:nvPr/>
        </p:nvSpPr>
        <p:spPr bwMode="auto">
          <a:xfrm>
            <a:off x="407988" y="427038"/>
            <a:ext cx="71402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latin typeface="+mn-lt"/>
              </a:rPr>
              <a:t>How to Help Your Child with Maths</a:t>
            </a:r>
          </a:p>
        </p:txBody>
      </p:sp>
      <p:sp>
        <p:nvSpPr>
          <p:cNvPr id="10" name="Rectangle 9">
            <a:extLst>
              <a:ext uri="{FF2B5EF4-FFF2-40B4-BE49-F238E27FC236}">
                <a16:creationId xmlns:a16="http://schemas.microsoft.com/office/drawing/2014/main" id="{BBF45D55-A47B-4FC2-864F-69692DE46D5D}"/>
              </a:ext>
            </a:extLst>
          </p:cNvPr>
          <p:cNvSpPr/>
          <p:nvPr/>
        </p:nvSpPr>
        <p:spPr>
          <a:xfrm>
            <a:off x="407988" y="912090"/>
            <a:ext cx="8429625" cy="536098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rPr>
              <a:t>Play times number games (including times tables for year 2).</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Encourage opportunities for counting coins and money 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endParaRPr>
          </a:p>
          <a:p>
            <a:pPr marL="342900" indent="-160338">
              <a:buFont typeface="Arial" panose="020B0604020202020204" pitchFamily="34" charset="0"/>
              <a:buChar char="•"/>
              <a:defRPr/>
            </a:pPr>
            <a:r>
              <a:rPr lang="en-GB" sz="1600" dirty="0">
                <a:solidFill>
                  <a:schemeClr val="bg2">
                    <a:lumMod val="10000"/>
                  </a:schemeClr>
                </a:solidFill>
              </a:rPr>
              <a:t>Play games involving numbers or logic, such as dominoes, card games,</a:t>
            </a:r>
          </a:p>
          <a:p>
            <a:pPr marL="177800" indent="136525">
              <a:defRPr/>
            </a:pPr>
            <a:r>
              <a:rPr lang="en-GB" sz="1600" dirty="0">
                <a:solidFill>
                  <a:schemeClr val="bg2">
                    <a:lumMod val="10000"/>
                  </a:schemeClr>
                </a:solidFill>
              </a:rPr>
              <a:t>draughts or chess.</a:t>
            </a:r>
          </a:p>
          <a:p>
            <a:pPr marL="177800" indent="136525">
              <a:defRPr/>
            </a:pPr>
            <a:endParaRPr lang="en-GB" sz="1600" dirty="0">
              <a:solidFill>
                <a:schemeClr val="bg2">
                  <a:lumMod val="10000"/>
                </a:schemeClr>
              </a:solidFill>
            </a:endParaRPr>
          </a:p>
          <a:p>
            <a:pPr marL="360363" indent="-195263">
              <a:buFont typeface="Arial" panose="020B0604020202020204" pitchFamily="34" charset="0"/>
              <a:buChar char="•"/>
              <a:defRPr/>
            </a:pPr>
            <a:r>
              <a:rPr lang="en-GB" sz="1600" dirty="0">
                <a:solidFill>
                  <a:schemeClr val="bg2">
                    <a:lumMod val="10000"/>
                  </a:schemeClr>
                </a:solidFill>
              </a:rPr>
              <a:t>Use the White Rose App. You can download the app for free on the App store at the following link. </a:t>
            </a:r>
            <a:r>
              <a:rPr lang="en-GB" sz="1600" dirty="0">
                <a:solidFill>
                  <a:schemeClr val="bg2">
                    <a:lumMod val="10000"/>
                  </a:schemeClr>
                </a:solidFill>
                <a:hlinkClick r:id="rId2"/>
              </a:rPr>
              <a:t>https://whiterosemaths.com/resources/1-minute-maths</a:t>
            </a:r>
            <a:endParaRPr lang="en-GB" sz="1600" dirty="0">
              <a:solidFill>
                <a:schemeClr val="bg2">
                  <a:lumMod val="10000"/>
                </a:schemeClr>
              </a:solidFill>
            </a:endParaRPr>
          </a:p>
          <a:p>
            <a:pPr marL="177800">
              <a:defRPr/>
            </a:pPr>
            <a:endParaRPr lang="en-GB" sz="1600" dirty="0">
              <a:solidFill>
                <a:schemeClr val="bg2">
                  <a:lumMod val="10000"/>
                </a:schemeClr>
              </a:solidFill>
              <a:latin typeface="Tuffy" panose="020B06030601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pPr algn="ctr"/>
            <a:r>
              <a:rPr lang="en-GB" b="1" dirty="0"/>
              <a:t>Summary</a:t>
            </a:r>
            <a:endParaRPr lang="en-GB" dirty="0"/>
          </a:p>
        </p:txBody>
      </p:sp>
      <p:sp>
        <p:nvSpPr>
          <p:cNvPr id="3" name="Content Placeholder 2"/>
          <p:cNvSpPr>
            <a:spLocks noGrp="1"/>
          </p:cNvSpPr>
          <p:nvPr>
            <p:ph idx="1"/>
          </p:nvPr>
        </p:nvSpPr>
        <p:spPr>
          <a:xfrm>
            <a:off x="685800" y="1985911"/>
            <a:ext cx="7772400" cy="4387457"/>
          </a:xfrm>
          <a:solidFill>
            <a:schemeClr val="bg1"/>
          </a:solidFill>
        </p:spPr>
        <p:txBody>
          <a:bodyPr>
            <a:normAutofit/>
          </a:bodyPr>
          <a:lstStyle/>
          <a:p>
            <a:pPr lvl="0"/>
            <a:r>
              <a:rPr lang="en-GB" sz="1800" dirty="0"/>
              <a:t>Please remember that your children are still very young. Some of them will still be 6! The Government only measures attainment in reading, writing and maths and this is more to do with measuring school performance than how well your child is doing. Children are unique. If they are reaching their individual potential we should be very proud of them. </a:t>
            </a:r>
          </a:p>
          <a:p>
            <a:pPr lvl="0"/>
            <a:r>
              <a:rPr lang="en-GB" sz="1800" dirty="0"/>
              <a:t>We feel strongly that there are other equally important areas of your child’s learning and development which will enable them to become rounded individuals with key life skills which will equip them for adult life in a rapidly changing world. Please remember to celebrate their strengths in other areas such as being a confident and articulate speaker, having strong interpersonal skills, creative thinking, problem solving, artistic or physical talents etc.</a:t>
            </a:r>
          </a:p>
        </p:txBody>
      </p:sp>
    </p:spTree>
    <p:extLst>
      <p:ext uri="{BB962C8B-B14F-4D97-AF65-F5344CB8AC3E}">
        <p14:creationId xmlns:p14="http://schemas.microsoft.com/office/powerpoint/2010/main" val="18652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b="1" dirty="0"/>
              <a:t>How will you know what your child has achieved?</a:t>
            </a:r>
            <a:endParaRPr lang="en-GB" dirty="0"/>
          </a:p>
        </p:txBody>
      </p:sp>
      <p:sp>
        <p:nvSpPr>
          <p:cNvPr id="3" name="Content Placeholder 2"/>
          <p:cNvSpPr>
            <a:spLocks noGrp="1"/>
          </p:cNvSpPr>
          <p:nvPr>
            <p:ph idx="1"/>
          </p:nvPr>
        </p:nvSpPr>
        <p:spPr>
          <a:xfrm>
            <a:off x="685800" y="1921901"/>
            <a:ext cx="7772400" cy="4329269"/>
          </a:xfrm>
          <a:solidFill>
            <a:schemeClr val="bg1"/>
          </a:solidFill>
        </p:spPr>
        <p:txBody>
          <a:bodyPr>
            <a:normAutofit fontScale="92500" lnSpcReduction="10000"/>
          </a:bodyPr>
          <a:lstStyle/>
          <a:p>
            <a:r>
              <a:rPr lang="en-GB" sz="1900" dirty="0"/>
              <a:t>The assessments at the end of Year One &amp; Two are a summative snapshot of your child’s achievement at that point in time. </a:t>
            </a:r>
          </a:p>
          <a:p>
            <a:r>
              <a:rPr lang="en-GB" sz="1900" dirty="0"/>
              <a:t>What they do not tell you is the </a:t>
            </a:r>
            <a:r>
              <a:rPr lang="en-GB" sz="1900" b="1" dirty="0"/>
              <a:t>progress</a:t>
            </a:r>
            <a:r>
              <a:rPr lang="en-GB" sz="1900" dirty="0"/>
              <a:t> your child has made from the start of school or during this school year. For many children this has been exceptional and will be reflected in their report. </a:t>
            </a:r>
          </a:p>
          <a:p>
            <a:r>
              <a:rPr lang="en-GB" sz="1900" dirty="0"/>
              <a:t>Whilst we have been working hard to ensure children catch up with any gaps in their early learning following the disruption of the pandemic, we have also been equally focused on ensuring they develop sound learning behaviours and addressing the wider impact of the pandemic such as lost social skills and increased emotional health needs. </a:t>
            </a:r>
          </a:p>
          <a:p>
            <a:r>
              <a:rPr lang="en-GB" sz="1900" dirty="0"/>
              <a:t>We have to be aware that children’s attainment may not be what we know they might have achieved without the disruption. </a:t>
            </a:r>
          </a:p>
          <a:p>
            <a:r>
              <a:rPr lang="en-GB" sz="1900" dirty="0"/>
              <a:t>Please remember that your child is only at the start of their learning journey. </a:t>
            </a:r>
            <a:r>
              <a:rPr lang="en-GB" sz="1900" dirty="0">
                <a:solidFill>
                  <a:srgbClr val="FF0000"/>
                </a:solidFill>
              </a:rPr>
              <a:t>They have several more years of learning before assessments that are more critical to their future options such as GCSEs. </a:t>
            </a:r>
          </a:p>
          <a:p>
            <a:endParaRPr lang="en-GB" dirty="0"/>
          </a:p>
        </p:txBody>
      </p:sp>
    </p:spTree>
    <p:extLst>
      <p:ext uri="{BB962C8B-B14F-4D97-AF65-F5344CB8AC3E}">
        <p14:creationId xmlns:p14="http://schemas.microsoft.com/office/powerpoint/2010/main" val="3077813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GB" b="1" dirty="0"/>
              <a:t>How will you know what your child has achieved?</a:t>
            </a:r>
            <a:endParaRPr lang="en-GB" dirty="0"/>
          </a:p>
        </p:txBody>
      </p:sp>
      <p:sp>
        <p:nvSpPr>
          <p:cNvPr id="3" name="Content Placeholder 2"/>
          <p:cNvSpPr>
            <a:spLocks noGrp="1"/>
          </p:cNvSpPr>
          <p:nvPr>
            <p:ph idx="1"/>
          </p:nvPr>
        </p:nvSpPr>
        <p:spPr>
          <a:xfrm>
            <a:off x="628650" y="1825624"/>
            <a:ext cx="7886700" cy="4691553"/>
          </a:xfrm>
          <a:solidFill>
            <a:schemeClr val="bg1"/>
          </a:solidFill>
        </p:spPr>
        <p:txBody>
          <a:bodyPr>
            <a:normAutofit lnSpcReduction="10000"/>
          </a:bodyPr>
          <a:lstStyle/>
          <a:p>
            <a:r>
              <a:rPr lang="en-GB" sz="1800" dirty="0"/>
              <a:t>At the end of the summer term you will receive your child’s annual school report. This will give you information about your child’s attainment at the end of each year.</a:t>
            </a:r>
          </a:p>
          <a:p>
            <a:r>
              <a:rPr lang="en-GB" sz="1800" dirty="0"/>
              <a:t>At the end of  Year 1 &amp; 2, children’s attainment will be reported as: </a:t>
            </a:r>
          </a:p>
          <a:p>
            <a:pPr lvl="1"/>
            <a:r>
              <a:rPr lang="en-GB" sz="1800" dirty="0"/>
              <a:t>WTS - Working Towards the Expected Standard;</a:t>
            </a:r>
          </a:p>
          <a:p>
            <a:pPr lvl="1"/>
            <a:r>
              <a:rPr lang="en-GB" sz="1800" dirty="0"/>
              <a:t>EXS - Working at the Expected Standard; or </a:t>
            </a:r>
          </a:p>
          <a:p>
            <a:pPr lvl="1"/>
            <a:r>
              <a:rPr lang="en-GB" sz="1800" dirty="0"/>
              <a:t>GDS - Working </a:t>
            </a:r>
            <a:r>
              <a:rPr lang="en-GB" dirty="0"/>
              <a:t>at a</a:t>
            </a:r>
            <a:r>
              <a:rPr lang="en-GB" sz="1800" dirty="0"/>
              <a:t> Greater Depth within the Expected Standard.</a:t>
            </a:r>
          </a:p>
          <a:p>
            <a:r>
              <a:rPr lang="en-GB" sz="1700" dirty="0"/>
              <a:t>At the end of Year 2 (end of Key Stage 1) children may be working below the expected standard and their attainment will be reported against Pre Key Stage 1 Standards.</a:t>
            </a:r>
          </a:p>
          <a:p>
            <a:r>
              <a:rPr lang="en-GB" sz="1700" dirty="0"/>
              <a:t>Other children with Special Educational Needs may be working on a different curriculum and their attainment will be reported using the Engagement Model.</a:t>
            </a:r>
          </a:p>
          <a:p>
            <a:r>
              <a:rPr lang="en-GB" sz="1800" dirty="0">
                <a:solidFill>
                  <a:srgbClr val="FF0000"/>
                </a:solidFill>
              </a:rPr>
              <a:t>If your child is working on a different curriculum or below the expected standard, you will already have been made aware of this at parent meetings.</a:t>
            </a:r>
          </a:p>
          <a:p>
            <a:endParaRPr lang="en-GB" dirty="0"/>
          </a:p>
        </p:txBody>
      </p:sp>
    </p:spTree>
    <p:extLst>
      <p:ext uri="{BB962C8B-B14F-4D97-AF65-F5344CB8AC3E}">
        <p14:creationId xmlns:p14="http://schemas.microsoft.com/office/powerpoint/2010/main" val="90753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F52D7D-9E5E-4653-80BC-E161A169A441}"/>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196" name="Rectangle 3">
            <a:extLst>
              <a:ext uri="{FF2B5EF4-FFF2-40B4-BE49-F238E27FC236}">
                <a16:creationId xmlns:a16="http://schemas.microsoft.com/office/drawing/2014/main" id="{EA3A9087-E95A-9B43-A1DD-9648B2F6924A}"/>
              </a:ext>
            </a:extLst>
          </p:cNvPr>
          <p:cNvSpPr>
            <a:spLocks noChangeArrowheads="1"/>
          </p:cNvSpPr>
          <p:nvPr/>
        </p:nvSpPr>
        <p:spPr bwMode="auto">
          <a:xfrm>
            <a:off x="407988" y="401638"/>
            <a:ext cx="4827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Tuffy" panose="020B0603060100000000" pitchFamily="34" charset="0"/>
              </a:rPr>
              <a:t>The SAT Assessments</a:t>
            </a:r>
          </a:p>
        </p:txBody>
      </p:sp>
      <p:sp>
        <p:nvSpPr>
          <p:cNvPr id="12" name="Rectangle 11">
            <a:extLst>
              <a:ext uri="{FF2B5EF4-FFF2-40B4-BE49-F238E27FC236}">
                <a16:creationId xmlns:a16="http://schemas.microsoft.com/office/drawing/2014/main" id="{EF20FDC0-D158-47EB-95AE-2CF13E8E81BD}"/>
              </a:ext>
            </a:extLst>
          </p:cNvPr>
          <p:cNvSpPr/>
          <p:nvPr/>
        </p:nvSpPr>
        <p:spPr>
          <a:xfrm>
            <a:off x="553144" y="820478"/>
            <a:ext cx="8429625" cy="5555384"/>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2000" dirty="0">
                <a:solidFill>
                  <a:schemeClr val="bg2">
                    <a:lumMod val="10000"/>
                  </a:schemeClr>
                </a:solidFill>
              </a:rPr>
              <a:t>At the end of  Year 2, children will take assessments in:</a:t>
            </a:r>
          </a:p>
          <a:p>
            <a:pPr marL="182562">
              <a:defRPr/>
            </a:pPr>
            <a:endParaRPr lang="en-GB" sz="2000" dirty="0">
              <a:solidFill>
                <a:schemeClr val="bg2">
                  <a:lumMod val="10000"/>
                </a:schemeClr>
              </a:solidFill>
            </a:endParaRPr>
          </a:p>
          <a:p>
            <a:pPr marL="466725" indent="-195263">
              <a:buFont typeface="Arial" panose="020B0604020202020204" pitchFamily="34" charset="0"/>
              <a:buChar char="•"/>
              <a:defRPr/>
            </a:pPr>
            <a:r>
              <a:rPr lang="en-GB" sz="2000" dirty="0">
                <a:solidFill>
                  <a:schemeClr val="bg2">
                    <a:lumMod val="10000"/>
                  </a:schemeClr>
                </a:solidFill>
              </a:rPr>
              <a:t>Reading</a:t>
            </a:r>
          </a:p>
          <a:p>
            <a:pPr marL="271462">
              <a:defRPr/>
            </a:pPr>
            <a:endParaRPr lang="en-GB" sz="2000" dirty="0">
              <a:solidFill>
                <a:schemeClr val="bg2">
                  <a:lumMod val="10000"/>
                </a:schemeClr>
              </a:solidFill>
            </a:endParaRPr>
          </a:p>
          <a:p>
            <a:pPr marL="466725" indent="-195263">
              <a:buFont typeface="Arial" panose="020B0604020202020204" pitchFamily="34" charset="0"/>
              <a:buChar char="•"/>
              <a:defRPr/>
            </a:pPr>
            <a:r>
              <a:rPr lang="en-GB" sz="2000" dirty="0">
                <a:solidFill>
                  <a:schemeClr val="bg2">
                    <a:lumMod val="10000"/>
                  </a:schemeClr>
                </a:solidFill>
              </a:rPr>
              <a:t>Maths</a:t>
            </a:r>
          </a:p>
          <a:p>
            <a:pPr marL="466725" indent="-195263">
              <a:buFont typeface="Arial" panose="020B0604020202020204" pitchFamily="34" charset="0"/>
              <a:buChar char="•"/>
              <a:defRPr/>
            </a:pPr>
            <a:endParaRPr lang="en-GB" sz="2000" dirty="0">
              <a:solidFill>
                <a:schemeClr val="bg2">
                  <a:lumMod val="10000"/>
                </a:schemeClr>
              </a:solidFill>
            </a:endParaRPr>
          </a:p>
          <a:p>
            <a:pPr marL="466725" indent="-195263">
              <a:buFont typeface="Arial" panose="020B0604020202020204" pitchFamily="34" charset="0"/>
              <a:buChar char="•"/>
              <a:defRPr/>
            </a:pPr>
            <a:r>
              <a:rPr lang="en-GB" sz="2000" dirty="0">
                <a:solidFill>
                  <a:schemeClr val="bg2">
                    <a:lumMod val="10000"/>
                  </a:schemeClr>
                </a:solidFill>
              </a:rPr>
              <a:t>English: Grammar, Punctuation and Spelling</a:t>
            </a:r>
          </a:p>
          <a:p>
            <a:pPr marL="271462">
              <a:defRPr/>
            </a:pPr>
            <a:endParaRPr lang="en-GB" sz="2000" dirty="0">
              <a:solidFill>
                <a:schemeClr val="bg2">
                  <a:lumMod val="10000"/>
                </a:schemeClr>
              </a:solidFill>
            </a:endParaRPr>
          </a:p>
          <a:p>
            <a:pPr marL="466725" indent="-195263">
              <a:buFont typeface="Arial" panose="020B0604020202020204" pitchFamily="34" charset="0"/>
              <a:buChar char="•"/>
              <a:defRPr/>
            </a:pPr>
            <a:r>
              <a:rPr lang="en-GB" sz="2000" dirty="0">
                <a:solidFill>
                  <a:schemeClr val="bg2">
                    <a:lumMod val="10000"/>
                  </a:schemeClr>
                </a:solidFill>
              </a:rPr>
              <a:t>Writing</a:t>
            </a:r>
          </a:p>
          <a:p>
            <a:pPr marL="182562">
              <a:defRPr/>
            </a:pPr>
            <a:endParaRPr lang="en-GB" sz="2000" dirty="0">
              <a:solidFill>
                <a:schemeClr val="bg2">
                  <a:lumMod val="10000"/>
                </a:schemeClr>
              </a:solidFill>
            </a:endParaRPr>
          </a:p>
          <a:p>
            <a:pPr marL="182562">
              <a:defRPr/>
            </a:pPr>
            <a:r>
              <a:rPr lang="en-GB" sz="2000" dirty="0">
                <a:solidFill>
                  <a:schemeClr val="bg2">
                    <a:lumMod val="10000"/>
                  </a:schemeClr>
                </a:solidFill>
              </a:rPr>
              <a:t>All end of year assessments for Year 2 take place in May. </a:t>
            </a:r>
          </a:p>
          <a:p>
            <a:pPr marL="182562">
              <a:defRPr/>
            </a:pPr>
            <a:endParaRPr lang="en-GB" sz="2000" dirty="0">
              <a:solidFill>
                <a:schemeClr val="bg2">
                  <a:lumMod val="10000"/>
                </a:schemeClr>
              </a:solidFill>
            </a:endParaRPr>
          </a:p>
          <a:p>
            <a:pPr marL="182562">
              <a:defRPr/>
            </a:pPr>
            <a:r>
              <a:rPr lang="en-GB" sz="2000" dirty="0">
                <a:solidFill>
                  <a:schemeClr val="bg2">
                    <a:lumMod val="10000"/>
                  </a:schemeClr>
                </a:solidFill>
              </a:rPr>
              <a:t>The following slides give examples from past assessment papers to help you understand what they look like.</a:t>
            </a:r>
          </a:p>
          <a:p>
            <a:pPr marL="182562">
              <a:defRPr/>
            </a:pPr>
            <a:endParaRPr lang="en-GB" sz="2000" dirty="0">
              <a:solidFill>
                <a:schemeClr val="bg2">
                  <a:lumMod val="10000"/>
                </a:schemeClr>
              </a:solidFill>
            </a:endParaRPr>
          </a:p>
          <a:p>
            <a:pPr marL="182562">
              <a:defRPr/>
            </a:pPr>
            <a:r>
              <a:rPr lang="en-GB" sz="2000" dirty="0">
                <a:solidFill>
                  <a:schemeClr val="bg2">
                    <a:lumMod val="10000"/>
                  </a:schemeClr>
                </a:solidFill>
              </a:rPr>
              <a:t>The children will have been familiarised with this type of question/layout in lessons.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C73A6A-17F4-436B-9A4C-325D2257908F}"/>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219" name="Rectangle 3">
            <a:extLst>
              <a:ext uri="{FF2B5EF4-FFF2-40B4-BE49-F238E27FC236}">
                <a16:creationId xmlns:a16="http://schemas.microsoft.com/office/drawing/2014/main" id="{1AE70EC4-A711-CD4D-A10E-5AE98A938A95}"/>
              </a:ext>
            </a:extLst>
          </p:cNvPr>
          <p:cNvSpPr>
            <a:spLocks noChangeArrowheads="1"/>
          </p:cNvSpPr>
          <p:nvPr/>
        </p:nvSpPr>
        <p:spPr bwMode="auto">
          <a:xfrm>
            <a:off x="407988" y="401638"/>
            <a:ext cx="298360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mn-lt"/>
              </a:rPr>
              <a:t>Reading</a:t>
            </a:r>
          </a:p>
        </p:txBody>
      </p:sp>
      <p:sp>
        <p:nvSpPr>
          <p:cNvPr id="12" name="Rectangle 11">
            <a:extLst>
              <a:ext uri="{FF2B5EF4-FFF2-40B4-BE49-F238E27FC236}">
                <a16:creationId xmlns:a16="http://schemas.microsoft.com/office/drawing/2014/main" id="{E5996653-63B6-4A22-9967-B5714B7232A1}"/>
              </a:ext>
            </a:extLst>
          </p:cNvPr>
          <p:cNvSpPr/>
          <p:nvPr/>
        </p:nvSpPr>
        <p:spPr>
          <a:xfrm>
            <a:off x="407988" y="1228725"/>
            <a:ext cx="8429625" cy="5014133"/>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dirty="0">
                <a:solidFill>
                  <a:schemeClr val="bg2">
                    <a:lumMod val="10000"/>
                  </a:schemeClr>
                </a:solidFill>
              </a:rPr>
              <a:t>The Reading Test consists of two separate papers:</a:t>
            </a:r>
          </a:p>
          <a:p>
            <a:pPr marL="182562">
              <a:defRPr/>
            </a:pPr>
            <a:endParaRPr lang="en-GB" dirty="0">
              <a:solidFill>
                <a:schemeClr val="bg2">
                  <a:lumMod val="10000"/>
                </a:schemeClr>
              </a:solidFill>
            </a:endParaRPr>
          </a:p>
          <a:p>
            <a:pPr marL="342900" indent="-160338">
              <a:buFont typeface="Arial" panose="020B0604020202020204" pitchFamily="34" charset="0"/>
              <a:buChar char="•"/>
              <a:defRPr/>
            </a:pPr>
            <a:r>
              <a:rPr lang="en-GB" b="1" dirty="0">
                <a:solidFill>
                  <a:schemeClr val="bg2">
                    <a:lumMod val="10000"/>
                  </a:schemeClr>
                </a:solidFill>
              </a:rPr>
              <a:t>Paper 1 </a:t>
            </a:r>
            <a:r>
              <a:rPr lang="en-GB" dirty="0">
                <a:solidFill>
                  <a:schemeClr val="bg2">
                    <a:lumMod val="10000"/>
                  </a:schemeClr>
                </a:solidFill>
              </a:rPr>
              <a:t>– </a:t>
            </a:r>
            <a:r>
              <a:rPr lang="en-GB" dirty="0">
                <a:solidFill>
                  <a:schemeClr val="tx1"/>
                </a:solidFill>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dirty="0">
              <a:solidFill>
                <a:schemeClr val="tx1"/>
              </a:solidFill>
            </a:endParaRPr>
          </a:p>
          <a:p>
            <a:pPr marL="342900" indent="-160338">
              <a:buFont typeface="Arial" panose="020B0604020202020204" pitchFamily="34" charset="0"/>
              <a:buChar char="•"/>
              <a:defRPr/>
            </a:pPr>
            <a:r>
              <a:rPr lang="en-GB" b="1" dirty="0">
                <a:solidFill>
                  <a:schemeClr val="bg2">
                    <a:lumMod val="10000"/>
                  </a:schemeClr>
                </a:solidFill>
              </a:rPr>
              <a:t>Paper 2 </a:t>
            </a:r>
            <a:r>
              <a:rPr lang="en-GB" dirty="0">
                <a:solidFill>
                  <a:schemeClr val="bg2">
                    <a:lumMod val="10000"/>
                  </a:schemeClr>
                </a:solidFill>
              </a:rPr>
              <a:t>– </a:t>
            </a:r>
            <a:r>
              <a:rPr lang="en-GB" dirty="0">
                <a:solidFill>
                  <a:schemeClr val="tx1"/>
                </a:solidFill>
              </a:rPr>
              <a:t>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dirty="0">
              <a:solidFill>
                <a:schemeClr val="bg2">
                  <a:lumMod val="10000"/>
                </a:schemeClr>
              </a:solidFill>
            </a:endParaRPr>
          </a:p>
          <a:p>
            <a:pPr marL="342900" indent="-160338">
              <a:buFont typeface="Arial" panose="020B0604020202020204" pitchFamily="34" charset="0"/>
              <a:buChar char="•"/>
              <a:defRPr/>
            </a:pPr>
            <a:r>
              <a:rPr lang="en-GB" dirty="0">
                <a:solidFill>
                  <a:schemeClr val="bg2">
                    <a:lumMod val="10000"/>
                  </a:schemeClr>
                </a:solidFill>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
            <a:extLst>
              <a:ext uri="{FF2B5EF4-FFF2-40B4-BE49-F238E27FC236}">
                <a16:creationId xmlns:a16="http://schemas.microsoft.com/office/drawing/2014/main" id="{CBBD6526-AAB9-C140-B1BC-2EC1798DCB00}"/>
              </a:ext>
            </a:extLst>
          </p:cNvPr>
          <p:cNvGrpSpPr>
            <a:grpSpLocks/>
          </p:cNvGrpSpPr>
          <p:nvPr/>
        </p:nvGrpSpPr>
        <p:grpSpPr bwMode="auto">
          <a:xfrm>
            <a:off x="366713" y="838027"/>
            <a:ext cx="8429625" cy="5329238"/>
            <a:chOff x="366713" y="838027"/>
            <a:chExt cx="8429625" cy="5329238"/>
          </a:xfrm>
        </p:grpSpPr>
        <p:sp>
          <p:nvSpPr>
            <p:cNvPr id="11" name="Rectangle 10">
              <a:extLst>
                <a:ext uri="{FF2B5EF4-FFF2-40B4-BE49-F238E27FC236}">
                  <a16:creationId xmlns:a16="http://schemas.microsoft.com/office/drawing/2014/main" id="{0A6FA43D-6B26-49E4-A7E0-CF307453230F}"/>
                </a:ext>
              </a:extLst>
            </p:cNvPr>
            <p:cNvSpPr/>
            <p:nvPr/>
          </p:nvSpPr>
          <p:spPr>
            <a:xfrm>
              <a:off x="366713" y="838027"/>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rPr>
                <a:t>Questions are designed to assess the comprehension and understanding of a child’s reading.</a:t>
              </a:r>
            </a:p>
            <a:p>
              <a:pPr marL="182562">
                <a:defRPr/>
              </a:pPr>
              <a:endParaRPr lang="en-GB" sz="1600" dirty="0">
                <a:solidFill>
                  <a:schemeClr val="bg2">
                    <a:lumMod val="10000"/>
                  </a:schemeClr>
                </a:solidFill>
              </a:endParaRPr>
            </a:p>
            <a:p>
              <a:pPr marL="182562">
                <a:defRPr/>
              </a:pPr>
              <a:r>
                <a:rPr lang="en-GB" sz="1600" dirty="0">
                  <a:solidFill>
                    <a:schemeClr val="tx1"/>
                  </a:solidFill>
                </a:rPr>
                <a:t>There are a variety of question types:</a:t>
              </a: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Multiple Choice</a:t>
              </a: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p:txBody>
        </p:sp>
        <p:pic>
          <p:nvPicPr>
            <p:cNvPr id="10250" name="Picture 2">
              <a:extLst>
                <a:ext uri="{FF2B5EF4-FFF2-40B4-BE49-F238E27FC236}">
                  <a16:creationId xmlns:a16="http://schemas.microsoft.com/office/drawing/2014/main" id="{FC7AC3FA-1968-FF4D-B3B4-0CF170C397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282107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a:extLst>
              <a:ext uri="{FF2B5EF4-FFF2-40B4-BE49-F238E27FC236}">
                <a16:creationId xmlns:a16="http://schemas.microsoft.com/office/drawing/2014/main" id="{E3142610-FD0F-4143-9C6C-2434EBDB4B6B}"/>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244" name="Rectangle 3">
            <a:extLst>
              <a:ext uri="{FF2B5EF4-FFF2-40B4-BE49-F238E27FC236}">
                <a16:creationId xmlns:a16="http://schemas.microsoft.com/office/drawing/2014/main" id="{44CBE972-6834-D94F-B4E8-CCB42877E936}"/>
              </a:ext>
            </a:extLst>
          </p:cNvPr>
          <p:cNvSpPr>
            <a:spLocks noChangeArrowheads="1"/>
          </p:cNvSpPr>
          <p:nvPr/>
        </p:nvSpPr>
        <p:spPr bwMode="auto">
          <a:xfrm>
            <a:off x="530225" y="412750"/>
            <a:ext cx="6425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Rockwell" panose="02060603020205020403" pitchFamily="18" charset="0"/>
              </a:rPr>
              <a:t>Reading: Sample 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51534D-BE13-42E6-8BAA-4A36BA75FDA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267" name="Rectangle 3">
            <a:extLst>
              <a:ext uri="{FF2B5EF4-FFF2-40B4-BE49-F238E27FC236}">
                <a16:creationId xmlns:a16="http://schemas.microsoft.com/office/drawing/2014/main" id="{7F254E5A-C765-E744-AC43-8F03C3434442}"/>
              </a:ext>
            </a:extLst>
          </p:cNvPr>
          <p:cNvSpPr>
            <a:spLocks noChangeArrowheads="1"/>
          </p:cNvSpPr>
          <p:nvPr/>
        </p:nvSpPr>
        <p:spPr bwMode="auto">
          <a:xfrm>
            <a:off x="407988" y="401638"/>
            <a:ext cx="6425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mn-lt"/>
              </a:rPr>
              <a:t>Reading: Sample Questions</a:t>
            </a:r>
          </a:p>
        </p:txBody>
      </p:sp>
      <p:sp>
        <p:nvSpPr>
          <p:cNvPr id="11" name="Rectangle 10">
            <a:extLst>
              <a:ext uri="{FF2B5EF4-FFF2-40B4-BE49-F238E27FC236}">
                <a16:creationId xmlns:a16="http://schemas.microsoft.com/office/drawing/2014/main" id="{251EB6CB-6A47-41AB-8843-F5BE2FCA639F}"/>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Ranking/Ordering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pic>
        <p:nvPicPr>
          <p:cNvPr id="11272" name="Picture 4">
            <a:extLst>
              <a:ext uri="{FF2B5EF4-FFF2-40B4-BE49-F238E27FC236}">
                <a16:creationId xmlns:a16="http://schemas.microsoft.com/office/drawing/2014/main" id="{1F70BE4C-EB97-E24A-B587-3D287C050C7E}"/>
              </a:ext>
            </a:extLst>
          </p:cNvPr>
          <p:cNvPicPr>
            <a:picLocks noChangeAspect="1"/>
          </p:cNvPicPr>
          <p:nvPr/>
        </p:nvPicPr>
        <p:blipFill>
          <a:blip r:embed="rId2">
            <a:extLst>
              <a:ext uri="{28A0092B-C50C-407E-A947-70E740481C1C}">
                <a14:useLocalDpi xmlns:a14="http://schemas.microsoft.com/office/drawing/2010/main" val="0"/>
              </a:ext>
            </a:extLst>
          </a:blip>
          <a:srcRect t="449"/>
          <a:stretch>
            <a:fillRect/>
          </a:stretch>
        </p:blipFill>
        <p:spPr bwMode="auto">
          <a:xfrm>
            <a:off x="1423988" y="2251075"/>
            <a:ext cx="62960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20784B-A9DC-4DBB-90B7-CA3AA2BC0F79}"/>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291" name="Rectangle 3">
            <a:extLst>
              <a:ext uri="{FF2B5EF4-FFF2-40B4-BE49-F238E27FC236}">
                <a16:creationId xmlns:a16="http://schemas.microsoft.com/office/drawing/2014/main" id="{0C417FE0-A84B-BC4C-82DD-5EE9F5B54058}"/>
              </a:ext>
            </a:extLst>
          </p:cNvPr>
          <p:cNvSpPr>
            <a:spLocks noChangeArrowheads="1"/>
          </p:cNvSpPr>
          <p:nvPr/>
        </p:nvSpPr>
        <p:spPr bwMode="auto">
          <a:xfrm>
            <a:off x="407988" y="401638"/>
            <a:ext cx="64257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latin typeface="+mn-lt"/>
              </a:rPr>
              <a:t>Reading: Sample Questions</a:t>
            </a:r>
          </a:p>
        </p:txBody>
      </p:sp>
      <p:sp>
        <p:nvSpPr>
          <p:cNvPr id="11" name="Rectangle 10">
            <a:extLst>
              <a:ext uri="{FF2B5EF4-FFF2-40B4-BE49-F238E27FC236}">
                <a16:creationId xmlns:a16="http://schemas.microsoft.com/office/drawing/2014/main" id="{65077655-A3D7-46C7-980C-047CACDE302C}"/>
              </a:ext>
            </a:extLst>
          </p:cNvPr>
          <p:cNvSpPr/>
          <p:nvPr/>
        </p:nvSpPr>
        <p:spPr>
          <a:xfrm>
            <a:off x="407988"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Matching/Labelling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Short-Answer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pic>
        <p:nvPicPr>
          <p:cNvPr id="12296" name="Picture 2">
            <a:extLst>
              <a:ext uri="{FF2B5EF4-FFF2-40B4-BE49-F238E27FC236}">
                <a16:creationId xmlns:a16="http://schemas.microsoft.com/office/drawing/2014/main" id="{4D9CC0ED-FDCA-4842-A1B4-245889A3B1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613" y="1738313"/>
            <a:ext cx="4279900"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a:extLst>
              <a:ext uri="{FF2B5EF4-FFF2-40B4-BE49-F238E27FC236}">
                <a16:creationId xmlns:a16="http://schemas.microsoft.com/office/drawing/2014/main" id="{0EDF998D-33AE-C741-8BFA-1FA436DCF2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3" y="5180013"/>
            <a:ext cx="71897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876</TotalTime>
  <Words>1840</Words>
  <Application>Microsoft Office PowerPoint</Application>
  <PresentationFormat>On-screen Show (4:3)</PresentationFormat>
  <Paragraphs>190</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Rockwell</vt:lpstr>
      <vt:lpstr>Tuffy</vt:lpstr>
      <vt:lpstr>Calibri</vt:lpstr>
      <vt:lpstr>Arial</vt:lpstr>
      <vt:lpstr>Rockwell Condensed</vt:lpstr>
      <vt:lpstr>Wingdings</vt:lpstr>
      <vt:lpstr>Wood Type</vt:lpstr>
      <vt:lpstr>PowerPoint Presentation</vt:lpstr>
      <vt:lpstr>Assessment at WBIS</vt:lpstr>
      <vt:lpstr>How will you know what your child has achieved?</vt:lpstr>
      <vt:lpstr>How will you know what your child has achieved?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Gayle Cutts</cp:lastModifiedBy>
  <cp:revision>218</cp:revision>
  <cp:lastPrinted>2022-03-24T16:21:05Z</cp:lastPrinted>
  <dcterms:created xsi:type="dcterms:W3CDTF">2014-10-03T07:47:39Z</dcterms:created>
  <dcterms:modified xsi:type="dcterms:W3CDTF">2024-12-09T14:05:00Z</dcterms:modified>
</cp:coreProperties>
</file>